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256" r:id="rId5"/>
    <p:sldId id="269" r:id="rId6"/>
    <p:sldId id="275" r:id="rId7"/>
    <p:sldId id="276" r:id="rId8"/>
    <p:sldId id="277" r:id="rId9"/>
    <p:sldId id="259" r:id="rId10"/>
    <p:sldId id="258" r:id="rId11"/>
    <p:sldId id="281" r:id="rId12"/>
    <p:sldId id="278" r:id="rId13"/>
    <p:sldId id="279" r:id="rId14"/>
    <p:sldId id="257" r:id="rId15"/>
    <p:sldId id="267" r:id="rId16"/>
    <p:sldId id="263" r:id="rId17"/>
    <p:sldId id="266" r:id="rId18"/>
    <p:sldId id="265" r:id="rId19"/>
    <p:sldId id="280" r:id="rId20"/>
    <p:sldId id="270" r:id="rId21"/>
    <p:sldId id="268" r:id="rId22"/>
    <p:sldId id="271" r:id="rId23"/>
    <p:sldId id="282" r:id="rId24"/>
    <p:sldId id="272"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kin, Shaun C" initials="RSC" lastIdx="4" clrIdx="0">
    <p:extLst>
      <p:ext uri="{19B8F6BF-5375-455C-9EA6-DF929625EA0E}">
        <p15:presenceInfo xmlns:p15="http://schemas.microsoft.com/office/powerpoint/2012/main" userId="S::shaun.rankin@amecfw.com::77eeec2a-a212-4b1a-8349-1848b8b14b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0000" autoAdjust="0"/>
  </p:normalViewPr>
  <p:slideViewPr>
    <p:cSldViewPr snapToGrid="0">
      <p:cViewPr varScale="1">
        <p:scale>
          <a:sx n="104" d="100"/>
          <a:sy n="104" d="100"/>
        </p:scale>
        <p:origin x="14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7FE74-2457-4939-8735-CCDCB3834147}" type="datetimeFigureOut">
              <a:rPr lang="en-US" smtClean="0"/>
              <a:t>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2316A-F828-4AFB-8274-097811D381A7}" type="slidenum">
              <a:rPr lang="en-US" smtClean="0"/>
              <a:t>‹#›</a:t>
            </a:fld>
            <a:endParaRPr lang="en-US" dirty="0"/>
          </a:p>
        </p:txBody>
      </p:sp>
    </p:spTree>
    <p:extLst>
      <p:ext uri="{BB962C8B-B14F-4D97-AF65-F5344CB8AC3E}">
        <p14:creationId xmlns:p14="http://schemas.microsoft.com/office/powerpoint/2010/main" val="341512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2316A-F828-4AFB-8274-097811D381A7}" type="slidenum">
              <a:rPr lang="en-US" smtClean="0"/>
              <a:t>6</a:t>
            </a:fld>
            <a:endParaRPr lang="en-US" dirty="0"/>
          </a:p>
        </p:txBody>
      </p:sp>
    </p:spTree>
    <p:extLst>
      <p:ext uri="{BB962C8B-B14F-4D97-AF65-F5344CB8AC3E}">
        <p14:creationId xmlns:p14="http://schemas.microsoft.com/office/powerpoint/2010/main" val="301549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Important to note that</a:t>
            </a:r>
            <a:r>
              <a:rPr lang="en-US" baseline="0" dirty="0"/>
              <a:t> the Zone designations represent average radon levels at the county level.  It does not mean all areas inside Zone 1 will have measured radon levels &gt;4 pCi/L.  Similarly, it does not mean all areas inside Zones 2 and 3 will have measured radon levels &lt;4 pCi/L. </a:t>
            </a:r>
            <a:endParaRPr lang="en-US" dirty="0"/>
          </a:p>
          <a:p>
            <a:pPr marL="0" indent="0">
              <a:buNone/>
            </a:pPr>
            <a:endParaRPr lang="en-US" dirty="0"/>
          </a:p>
          <a:p>
            <a:pPr marL="0" indent="0">
              <a:buNone/>
            </a:pPr>
            <a:r>
              <a:rPr lang="en-US" dirty="0"/>
              <a:t>Zone 1 = Avg indoor radon screening levels greater than 4 pCi/L</a:t>
            </a:r>
          </a:p>
          <a:p>
            <a:pPr marL="0" indent="0">
              <a:buNone/>
            </a:pPr>
            <a:r>
              <a:rPr lang="en-US" dirty="0"/>
              <a:t>Zone 2 = Avg indoor radon screening levels from 2 - 4 pCi/L</a:t>
            </a:r>
          </a:p>
          <a:p>
            <a:pPr marL="0" indent="0">
              <a:buNone/>
            </a:pPr>
            <a:r>
              <a:rPr lang="en-US" dirty="0"/>
              <a:t>Zone 3 = Avg indoor radon screening levels &lt; 2 pCi/L</a:t>
            </a:r>
          </a:p>
          <a:p>
            <a:endParaRPr lang="en-US" dirty="0"/>
          </a:p>
        </p:txBody>
      </p:sp>
      <p:sp>
        <p:nvSpPr>
          <p:cNvPr id="4" name="Slide Number Placeholder 3"/>
          <p:cNvSpPr>
            <a:spLocks noGrp="1"/>
          </p:cNvSpPr>
          <p:nvPr>
            <p:ph type="sldNum" sz="quarter" idx="10"/>
          </p:nvPr>
        </p:nvSpPr>
        <p:spPr/>
        <p:txBody>
          <a:bodyPr/>
          <a:lstStyle/>
          <a:p>
            <a:fld id="{9202316A-F828-4AFB-8274-097811D381A7}" type="slidenum">
              <a:rPr lang="en-US" smtClean="0"/>
              <a:t>7</a:t>
            </a:fld>
            <a:endParaRPr lang="en-US" dirty="0"/>
          </a:p>
        </p:txBody>
      </p:sp>
    </p:spTree>
    <p:extLst>
      <p:ext uri="{BB962C8B-B14F-4D97-AF65-F5344CB8AC3E}">
        <p14:creationId xmlns:p14="http://schemas.microsoft.com/office/powerpoint/2010/main" val="424552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types of Radon Detectors.  The RadTrak2 is an alpha track type detector.</a:t>
            </a:r>
          </a:p>
        </p:txBody>
      </p:sp>
      <p:sp>
        <p:nvSpPr>
          <p:cNvPr id="4" name="Slide Number Placeholder 3"/>
          <p:cNvSpPr>
            <a:spLocks noGrp="1"/>
          </p:cNvSpPr>
          <p:nvPr>
            <p:ph type="sldNum" sz="quarter" idx="10"/>
          </p:nvPr>
        </p:nvSpPr>
        <p:spPr/>
        <p:txBody>
          <a:bodyPr/>
          <a:lstStyle/>
          <a:p>
            <a:fld id="{9202316A-F828-4AFB-8274-097811D381A7}" type="slidenum">
              <a:rPr lang="en-US" smtClean="0"/>
              <a:t>14</a:t>
            </a:fld>
            <a:endParaRPr lang="en-US" dirty="0"/>
          </a:p>
        </p:txBody>
      </p:sp>
    </p:spTree>
    <p:extLst>
      <p:ext uri="{BB962C8B-B14F-4D97-AF65-F5344CB8AC3E}">
        <p14:creationId xmlns:p14="http://schemas.microsoft.com/office/powerpoint/2010/main" val="46875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A1D43B-8592-47EC-BB66-9D7CB6A19E84}"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31BFA-6F58-48EE-8BE7-D91A4FAD922F}" type="slidenum">
              <a:rPr lang="en-US" smtClean="0"/>
              <a:t>‹#›</a:t>
            </a:fld>
            <a:endParaRPr lang="en-US" dirty="0"/>
          </a:p>
        </p:txBody>
      </p:sp>
    </p:spTree>
    <p:extLst>
      <p:ext uri="{BB962C8B-B14F-4D97-AF65-F5344CB8AC3E}">
        <p14:creationId xmlns:p14="http://schemas.microsoft.com/office/powerpoint/2010/main" val="334411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46655-A5E3-4D7D-B3AE-BEB28C29E172}"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31BFA-6F58-48EE-8BE7-D91A4FAD922F}" type="slidenum">
              <a:rPr lang="en-US" smtClean="0"/>
              <a:t>‹#›</a:t>
            </a:fld>
            <a:endParaRPr lang="en-US" dirty="0"/>
          </a:p>
        </p:txBody>
      </p:sp>
    </p:spTree>
    <p:extLst>
      <p:ext uri="{BB962C8B-B14F-4D97-AF65-F5344CB8AC3E}">
        <p14:creationId xmlns:p14="http://schemas.microsoft.com/office/powerpoint/2010/main" val="97512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610F9-2E77-415C-99D1-45AA416D6C38}"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31BFA-6F58-48EE-8BE7-D91A4FAD922F}" type="slidenum">
              <a:rPr lang="en-US" smtClean="0"/>
              <a:t>‹#›</a:t>
            </a:fld>
            <a:endParaRPr lang="en-US" dirty="0"/>
          </a:p>
        </p:txBody>
      </p:sp>
    </p:spTree>
    <p:extLst>
      <p:ext uri="{BB962C8B-B14F-4D97-AF65-F5344CB8AC3E}">
        <p14:creationId xmlns:p14="http://schemas.microsoft.com/office/powerpoint/2010/main" val="428358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6EF12-9460-4AC4-A368-ED7A118E0DE0}"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31BFA-6F58-48EE-8BE7-D91A4FAD922F}" type="slidenum">
              <a:rPr lang="en-US" smtClean="0"/>
              <a:t>‹#›</a:t>
            </a:fld>
            <a:endParaRPr lang="en-US" dirty="0"/>
          </a:p>
        </p:txBody>
      </p:sp>
    </p:spTree>
    <p:extLst>
      <p:ext uri="{BB962C8B-B14F-4D97-AF65-F5344CB8AC3E}">
        <p14:creationId xmlns:p14="http://schemas.microsoft.com/office/powerpoint/2010/main" val="108544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CE4BCE-B409-4401-934F-ED17AEFDE665}"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31BFA-6F58-48EE-8BE7-D91A4FAD922F}" type="slidenum">
              <a:rPr lang="en-US" smtClean="0"/>
              <a:t>‹#›</a:t>
            </a:fld>
            <a:endParaRPr lang="en-US" dirty="0"/>
          </a:p>
        </p:txBody>
      </p:sp>
    </p:spTree>
    <p:extLst>
      <p:ext uri="{BB962C8B-B14F-4D97-AF65-F5344CB8AC3E}">
        <p14:creationId xmlns:p14="http://schemas.microsoft.com/office/powerpoint/2010/main" val="321347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1CA226-E327-4699-9958-F6BBD8946154}"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931BFA-6F58-48EE-8BE7-D91A4FAD922F}" type="slidenum">
              <a:rPr lang="en-US" smtClean="0"/>
              <a:t>‹#›</a:t>
            </a:fld>
            <a:endParaRPr lang="en-US" dirty="0"/>
          </a:p>
        </p:txBody>
      </p:sp>
    </p:spTree>
    <p:extLst>
      <p:ext uri="{BB962C8B-B14F-4D97-AF65-F5344CB8AC3E}">
        <p14:creationId xmlns:p14="http://schemas.microsoft.com/office/powerpoint/2010/main" val="135808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E4895F-5C4D-4370-A9AB-7F6DD43B4545}" type="datetime1">
              <a:rPr lang="en-US" smtClean="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931BFA-6F58-48EE-8BE7-D91A4FAD922F}" type="slidenum">
              <a:rPr lang="en-US" smtClean="0"/>
              <a:t>‹#›</a:t>
            </a:fld>
            <a:endParaRPr lang="en-US" dirty="0"/>
          </a:p>
        </p:txBody>
      </p:sp>
    </p:spTree>
    <p:extLst>
      <p:ext uri="{BB962C8B-B14F-4D97-AF65-F5344CB8AC3E}">
        <p14:creationId xmlns:p14="http://schemas.microsoft.com/office/powerpoint/2010/main" val="92246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93330D-7005-4865-A7AB-83FB31477ABE}" type="datetime1">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931BFA-6F58-48EE-8BE7-D91A4FAD922F}" type="slidenum">
              <a:rPr lang="en-US" smtClean="0"/>
              <a:t>‹#›</a:t>
            </a:fld>
            <a:endParaRPr lang="en-US" dirty="0"/>
          </a:p>
        </p:txBody>
      </p:sp>
    </p:spTree>
    <p:extLst>
      <p:ext uri="{BB962C8B-B14F-4D97-AF65-F5344CB8AC3E}">
        <p14:creationId xmlns:p14="http://schemas.microsoft.com/office/powerpoint/2010/main" val="60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B72E6-CB75-4B31-B42A-EA1E140E2FF2}" type="datetime1">
              <a:rPr lang="en-US" smtClean="0"/>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931BFA-6F58-48EE-8BE7-D91A4FAD922F}" type="slidenum">
              <a:rPr lang="en-US" smtClean="0"/>
              <a:t>‹#›</a:t>
            </a:fld>
            <a:endParaRPr lang="en-US" dirty="0"/>
          </a:p>
        </p:txBody>
      </p:sp>
    </p:spTree>
    <p:extLst>
      <p:ext uri="{BB962C8B-B14F-4D97-AF65-F5344CB8AC3E}">
        <p14:creationId xmlns:p14="http://schemas.microsoft.com/office/powerpoint/2010/main" val="421745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90CC1F-C246-47F9-9A43-82A5A5E8C6CC}"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931BFA-6F58-48EE-8BE7-D91A4FAD922F}" type="slidenum">
              <a:rPr lang="en-US" smtClean="0"/>
              <a:t>‹#›</a:t>
            </a:fld>
            <a:endParaRPr lang="en-US" dirty="0"/>
          </a:p>
        </p:txBody>
      </p:sp>
    </p:spTree>
    <p:extLst>
      <p:ext uri="{BB962C8B-B14F-4D97-AF65-F5344CB8AC3E}">
        <p14:creationId xmlns:p14="http://schemas.microsoft.com/office/powerpoint/2010/main" val="41069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5DF37-AA70-4873-AB4D-053735F2C0C3}"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931BFA-6F58-48EE-8BE7-D91A4FAD922F}" type="slidenum">
              <a:rPr lang="en-US" smtClean="0"/>
              <a:t>‹#›</a:t>
            </a:fld>
            <a:endParaRPr lang="en-US" dirty="0"/>
          </a:p>
        </p:txBody>
      </p:sp>
    </p:spTree>
    <p:extLst>
      <p:ext uri="{BB962C8B-B14F-4D97-AF65-F5344CB8AC3E}">
        <p14:creationId xmlns:p14="http://schemas.microsoft.com/office/powerpoint/2010/main" val="387411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A2CAF-778A-4ECD-A99E-1CF020A3758A}" type="datetime1">
              <a:rPr lang="en-US" smtClean="0"/>
              <a:t>1/12/2021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31BFA-6F58-48EE-8BE7-D91A4FAD922F}" type="slidenum">
              <a:rPr lang="en-US" smtClean="0"/>
              <a:t>‹#›</a:t>
            </a:fld>
            <a:endParaRPr lang="en-US" dirty="0"/>
          </a:p>
        </p:txBody>
      </p:sp>
    </p:spTree>
    <p:extLst>
      <p:ext uri="{BB962C8B-B14F-4D97-AF65-F5344CB8AC3E}">
        <p14:creationId xmlns:p14="http://schemas.microsoft.com/office/powerpoint/2010/main" val="3428781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christoper.vaigneur@usmc.mil" TargetMode="External"/><Relationship Id="rId2" Type="http://schemas.openxmlformats.org/officeDocument/2006/relationships/hyperlink" Target="mailto:mitro.subroto@navy.mil" TargetMode="External"/><Relationship Id="rId1" Type="http://schemas.openxmlformats.org/officeDocument/2006/relationships/slideLayout" Target="../slideLayouts/slideLayout2.xml"/><Relationship Id="rId4" Type="http://schemas.openxmlformats.org/officeDocument/2006/relationships/hyperlink" Target="mailto:Kevin.buss@usmc.mi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foundationhandbook.ornl.gov/handbook/section1-4.s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35792"/>
            <a:ext cx="9144000" cy="2387600"/>
          </a:xfrm>
        </p:spPr>
        <p:txBody>
          <a:bodyPr>
            <a:normAutofit fontScale="90000"/>
          </a:bodyPr>
          <a:lstStyle/>
          <a:p>
            <a:r>
              <a:rPr lang="en-US" dirty="0"/>
              <a:t>Radon Testing Survey </a:t>
            </a:r>
            <a:br>
              <a:rPr lang="en-US" dirty="0"/>
            </a:br>
            <a:r>
              <a:rPr lang="en-US" dirty="0"/>
              <a:t>for</a:t>
            </a:r>
            <a:br>
              <a:rPr lang="en-US" dirty="0"/>
            </a:br>
            <a:r>
              <a:rPr lang="en-US" dirty="0"/>
              <a:t>MCAS Beaufort</a:t>
            </a:r>
          </a:p>
        </p:txBody>
      </p:sp>
      <p:sp>
        <p:nvSpPr>
          <p:cNvPr id="3" name="Subtitle 2"/>
          <p:cNvSpPr>
            <a:spLocks noGrp="1"/>
          </p:cNvSpPr>
          <p:nvPr>
            <p:ph type="subTitle" idx="1"/>
          </p:nvPr>
        </p:nvSpPr>
        <p:spPr>
          <a:xfrm>
            <a:off x="1524000" y="4323311"/>
            <a:ext cx="9144000" cy="1655762"/>
          </a:xfrm>
        </p:spPr>
        <p:txBody>
          <a:bodyPr/>
          <a:lstStyle/>
          <a:p>
            <a:endParaRPr lang="en-US" dirty="0"/>
          </a:p>
          <a:p>
            <a:r>
              <a:rPr lang="en-US" dirty="0" smtClean="0"/>
              <a:t>Unit Safety Reps / Building </a:t>
            </a:r>
            <a:r>
              <a:rPr lang="en-US" dirty="0"/>
              <a:t>Tenants / Managers / Occupants</a:t>
            </a:r>
          </a:p>
        </p:txBody>
      </p:sp>
      <p:pic>
        <p:nvPicPr>
          <p:cNvPr id="4" name="Picture 3" descr="NavyLogolores.jpg"/>
          <p:cNvPicPr/>
          <p:nvPr/>
        </p:nvPicPr>
        <p:blipFill>
          <a:blip r:embed="rId2" cstate="print"/>
          <a:stretch>
            <a:fillRect/>
          </a:stretch>
        </p:blipFill>
        <p:spPr>
          <a:xfrm>
            <a:off x="420582" y="416579"/>
            <a:ext cx="2376170" cy="2377440"/>
          </a:xfrm>
          <a:prstGeom prst="rect">
            <a:avLst/>
          </a:prstGeom>
        </p:spPr>
      </p:pic>
      <p:pic>
        <p:nvPicPr>
          <p:cNvPr id="6" name="Picture 5"/>
          <p:cNvPicPr>
            <a:picLocks noChangeAspect="1"/>
          </p:cNvPicPr>
          <p:nvPr/>
        </p:nvPicPr>
        <p:blipFill rotWithShape="1">
          <a:blip r:embed="rId3"/>
          <a:srcRect l="13860" r="13889"/>
          <a:stretch/>
        </p:blipFill>
        <p:spPr>
          <a:xfrm>
            <a:off x="9214483" y="357312"/>
            <a:ext cx="2675468" cy="2710921"/>
          </a:xfrm>
          <a:prstGeom prst="rect">
            <a:avLst/>
          </a:prstGeom>
        </p:spPr>
      </p:pic>
      <p:pic>
        <p:nvPicPr>
          <p:cNvPr id="7" name="Picture 6"/>
          <p:cNvPicPr>
            <a:picLocks noChangeAspect="1"/>
          </p:cNvPicPr>
          <p:nvPr/>
        </p:nvPicPr>
        <p:blipFill rotWithShape="1">
          <a:blip r:embed="rId4"/>
          <a:srcRect l="-364" t="-242" r="364" b="59121"/>
          <a:stretch/>
        </p:blipFill>
        <p:spPr>
          <a:xfrm>
            <a:off x="2119745" y="5442605"/>
            <a:ext cx="7952509" cy="1246597"/>
          </a:xfrm>
          <a:prstGeom prst="rect">
            <a:avLst/>
          </a:prstGeom>
        </p:spPr>
      </p:pic>
    </p:spTree>
    <p:extLst>
      <p:ext uri="{BB962C8B-B14F-4D97-AF65-F5344CB8AC3E}">
        <p14:creationId xmlns:p14="http://schemas.microsoft.com/office/powerpoint/2010/main" val="2859717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NAVRAMP Radon Testing</a:t>
            </a:r>
            <a:endParaRPr lang="en-US" dirty="0"/>
          </a:p>
        </p:txBody>
      </p:sp>
      <p:sp>
        <p:nvSpPr>
          <p:cNvPr id="3" name="Content Placeholder 2"/>
          <p:cNvSpPr>
            <a:spLocks noGrp="1"/>
          </p:cNvSpPr>
          <p:nvPr>
            <p:ph idx="1"/>
          </p:nvPr>
        </p:nvSpPr>
        <p:spPr/>
        <p:txBody>
          <a:bodyPr/>
          <a:lstStyle/>
          <a:p>
            <a:r>
              <a:rPr lang="en-US" dirty="0" smtClean="0"/>
              <a:t>Screening – Selected Buildings Tested</a:t>
            </a:r>
          </a:p>
          <a:p>
            <a:r>
              <a:rPr lang="en-US" b="1" i="1" dirty="0" smtClean="0"/>
              <a:t>Assessment – All Buildings/Rooms Tested </a:t>
            </a:r>
          </a:p>
          <a:p>
            <a:r>
              <a:rPr lang="en-US" dirty="0" smtClean="0"/>
              <a:t>Monitoring – Every 5 years (or 2 years if buildings have a radon mitigation system)</a:t>
            </a:r>
          </a:p>
          <a:p>
            <a:endParaRPr lang="en-US" dirty="0"/>
          </a:p>
          <a:p>
            <a:pPr marL="0" indent="0">
              <a:buNone/>
            </a:pPr>
            <a:r>
              <a:rPr lang="en-US" dirty="0" smtClean="0"/>
              <a:t>*The purpose of the radon assessment is to test all ground contact, occupied (&gt;4 hours/day) or easily </a:t>
            </a:r>
            <a:r>
              <a:rPr lang="en-US" dirty="0" err="1" smtClean="0"/>
              <a:t>occupiable</a:t>
            </a:r>
            <a:r>
              <a:rPr lang="en-US" dirty="0" smtClean="0"/>
              <a:t> rooms (vacant room or office space that can be easily converted into </a:t>
            </a:r>
            <a:r>
              <a:rPr lang="en-US" dirty="0" err="1" smtClean="0"/>
              <a:t>occupiable</a:t>
            </a:r>
            <a:r>
              <a:rPr lang="en-US" dirty="0" smtClean="0"/>
              <a:t> or living space) </a:t>
            </a:r>
            <a:endParaRPr lang="en-US" dirty="0"/>
          </a:p>
        </p:txBody>
      </p:sp>
      <p:sp>
        <p:nvSpPr>
          <p:cNvPr id="4" name="Slide Number Placeholder 3"/>
          <p:cNvSpPr>
            <a:spLocks noGrp="1"/>
          </p:cNvSpPr>
          <p:nvPr>
            <p:ph type="sldNum" sz="quarter" idx="12"/>
          </p:nvPr>
        </p:nvSpPr>
        <p:spPr/>
        <p:txBody>
          <a:bodyPr/>
          <a:lstStyle/>
          <a:p>
            <a:fld id="{50931BFA-6F58-48EE-8BE7-D91A4FAD922F}" type="slidenum">
              <a:rPr lang="en-US" smtClean="0"/>
              <a:t>10</a:t>
            </a:fld>
            <a:endParaRPr lang="en-US" dirty="0"/>
          </a:p>
        </p:txBody>
      </p:sp>
    </p:spTree>
    <p:extLst>
      <p:ext uri="{BB962C8B-B14F-4D97-AF65-F5344CB8AC3E}">
        <p14:creationId xmlns:p14="http://schemas.microsoft.com/office/powerpoint/2010/main" val="123370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Radon Testing at MCAS Beaufort</a:t>
            </a:r>
          </a:p>
        </p:txBody>
      </p:sp>
      <p:sp>
        <p:nvSpPr>
          <p:cNvPr id="3" name="Content Placeholder 2"/>
          <p:cNvSpPr>
            <a:spLocks noGrp="1"/>
          </p:cNvSpPr>
          <p:nvPr>
            <p:ph idx="1"/>
          </p:nvPr>
        </p:nvSpPr>
        <p:spPr>
          <a:xfrm>
            <a:off x="992981" y="1813718"/>
            <a:ext cx="10515600" cy="4241544"/>
          </a:xfrm>
        </p:spPr>
        <p:txBody>
          <a:bodyPr vert="horz" lIns="91440" tIns="45720" rIns="91440" bIns="45720" rtlCol="0" anchor="t">
            <a:normAutofit/>
          </a:bodyPr>
          <a:lstStyle/>
          <a:p>
            <a:pPr marL="0" indent="0">
              <a:buNone/>
            </a:pPr>
            <a:r>
              <a:rPr lang="en-US" sz="2400" dirty="0">
                <a:cs typeface="Calibri"/>
              </a:rPr>
              <a:t>Over 90 buildings will be tested as follows:</a:t>
            </a:r>
          </a:p>
          <a:p>
            <a:pPr lvl="1"/>
            <a:r>
              <a:rPr lang="en-US" sz="2000" dirty="0"/>
              <a:t>17 Tier 1 Buildings (Barracks, schools, child centers, brigs).</a:t>
            </a:r>
            <a:endParaRPr lang="en-US" sz="2000" dirty="0">
              <a:cs typeface="Calibri"/>
            </a:endParaRPr>
          </a:p>
          <a:p>
            <a:pPr lvl="1"/>
            <a:r>
              <a:rPr lang="en-US" sz="2000" dirty="0"/>
              <a:t>9 Tier 2 Buildings (Command and communication facilities, fire stations, lodges, and security buildings).</a:t>
            </a:r>
            <a:endParaRPr lang="en-US" sz="2000" dirty="0">
              <a:cs typeface="Calibri"/>
            </a:endParaRPr>
          </a:p>
          <a:p>
            <a:pPr lvl="1"/>
            <a:r>
              <a:rPr lang="en-US" sz="2000" dirty="0"/>
              <a:t>64 Tier 3 Buildings (Offices and administrative buildings, exchanges, commissary, shops, recreational facilities, warehouses, and other work areas).</a:t>
            </a:r>
            <a:endParaRPr lang="en-US" sz="2000" dirty="0">
              <a:cs typeface="Calibri"/>
            </a:endParaRPr>
          </a:p>
          <a:p>
            <a:pPr lvl="1"/>
            <a:r>
              <a:rPr lang="en-US" sz="2000" dirty="0"/>
              <a:t>3 Tier 4 Buildings (atypical buildings such as armories and buildings with unique construction).</a:t>
            </a:r>
          </a:p>
          <a:p>
            <a:pPr marL="457200" lvl="1" indent="0">
              <a:buNone/>
            </a:pPr>
            <a:endParaRPr lang="en-US" sz="2000" dirty="0">
              <a:cs typeface="Calibri"/>
            </a:endParaRPr>
          </a:p>
          <a:p>
            <a:pPr marL="0" indent="0">
              <a:buNone/>
            </a:pPr>
            <a:r>
              <a:rPr lang="en-US" sz="2400" dirty="0">
                <a:cs typeface="Calibri"/>
              </a:rPr>
              <a:t>Typical areas to be tested include:</a:t>
            </a:r>
          </a:p>
          <a:p>
            <a:pPr lvl="1"/>
            <a:r>
              <a:rPr lang="en-US" sz="2000" dirty="0" smtClean="0"/>
              <a:t>Offices </a:t>
            </a:r>
            <a:r>
              <a:rPr lang="en-US" sz="2000" dirty="0"/>
              <a:t>/ cubicle </a:t>
            </a:r>
            <a:r>
              <a:rPr lang="en-US" sz="2000" dirty="0" smtClean="0"/>
              <a:t>areas / </a:t>
            </a:r>
            <a:r>
              <a:rPr lang="en-US" sz="2000" dirty="0"/>
              <a:t>conference </a:t>
            </a:r>
            <a:r>
              <a:rPr lang="en-US" sz="2000" dirty="0" smtClean="0"/>
              <a:t>rooms / </a:t>
            </a:r>
            <a:r>
              <a:rPr lang="en-US" sz="2000" dirty="0"/>
              <a:t>barracks</a:t>
            </a:r>
          </a:p>
          <a:p>
            <a:pPr lvl="1"/>
            <a:r>
              <a:rPr lang="en-US" sz="2000" dirty="0"/>
              <a:t>Not testing storage areas, communication closets, mechanical rooms, etc.</a:t>
            </a:r>
          </a:p>
          <a:p>
            <a:pPr lvl="1">
              <a:buFont typeface="Courier New" panose="02070309020205020404" pitchFamily="49" charset="0"/>
              <a:buChar char="o"/>
            </a:pPr>
            <a:endParaRPr lang="en-US" sz="2000" dirty="0">
              <a:cs typeface="Calibri"/>
            </a:endParaRPr>
          </a:p>
          <a:p>
            <a:pPr lvl="1">
              <a:buFont typeface="Courier New" panose="02070309020205020404" pitchFamily="49" charset="0"/>
              <a:buChar char="o"/>
            </a:pPr>
            <a:endParaRPr lang="en-US" sz="2000" dirty="0"/>
          </a:p>
          <a:p>
            <a:pPr lvl="1"/>
            <a:endParaRPr lang="en-US" sz="1600" dirty="0"/>
          </a:p>
          <a:p>
            <a:endParaRPr lang="en-US" sz="2000" dirty="0"/>
          </a:p>
        </p:txBody>
      </p:sp>
      <p:sp>
        <p:nvSpPr>
          <p:cNvPr id="4" name="Slide Number Placeholder 3"/>
          <p:cNvSpPr>
            <a:spLocks noGrp="1"/>
          </p:cNvSpPr>
          <p:nvPr>
            <p:ph type="sldNum" sz="quarter" idx="12"/>
          </p:nvPr>
        </p:nvSpPr>
        <p:spPr/>
        <p:txBody>
          <a:bodyPr/>
          <a:lstStyle/>
          <a:p>
            <a:fld id="{50931BFA-6F58-48EE-8BE7-D91A4FAD922F}" type="slidenum">
              <a:rPr lang="en-US" smtClean="0"/>
              <a:t>11</a:t>
            </a:fld>
            <a:endParaRPr lang="en-US" dirty="0"/>
          </a:p>
        </p:txBody>
      </p:sp>
    </p:spTree>
    <p:extLst>
      <p:ext uri="{BB962C8B-B14F-4D97-AF65-F5344CB8AC3E}">
        <p14:creationId xmlns:p14="http://schemas.microsoft.com/office/powerpoint/2010/main" val="916066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Radon Testing (continued)</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effectLst/>
              </a:rPr>
              <a:t>Radon detectors </a:t>
            </a:r>
            <a:r>
              <a:rPr lang="en-US" dirty="0"/>
              <a:t>are planned to be placed in testable buildings </a:t>
            </a:r>
            <a:r>
              <a:rPr lang="en-US" dirty="0">
                <a:effectLst/>
              </a:rPr>
              <a:t>in March to April 2021</a:t>
            </a:r>
            <a:r>
              <a:rPr lang="en-US" dirty="0" smtClean="0">
                <a:effectLst/>
              </a:rPr>
              <a:t>.</a:t>
            </a:r>
          </a:p>
          <a:p>
            <a:endParaRPr lang="en-US" dirty="0">
              <a:effectLst/>
            </a:endParaRPr>
          </a:p>
          <a:p>
            <a:r>
              <a:rPr lang="en-US" dirty="0">
                <a:effectLst/>
              </a:rPr>
              <a:t>Detectors will be placed in testable basements or 1</a:t>
            </a:r>
            <a:r>
              <a:rPr lang="en-US" baseline="30000" dirty="0">
                <a:effectLst/>
              </a:rPr>
              <a:t>st</a:t>
            </a:r>
            <a:r>
              <a:rPr lang="en-US" dirty="0">
                <a:effectLst/>
              </a:rPr>
              <a:t> floor locations that are “occupied” or “easily </a:t>
            </a:r>
            <a:r>
              <a:rPr lang="en-US" dirty="0" err="1">
                <a:effectLst/>
              </a:rPr>
              <a:t>occupiable</a:t>
            </a:r>
            <a:r>
              <a:rPr lang="en-US" dirty="0" smtClean="0">
                <a:effectLst/>
              </a:rPr>
              <a:t>”. </a:t>
            </a:r>
          </a:p>
          <a:p>
            <a:endParaRPr lang="en-US" dirty="0" smtClean="0">
              <a:effectLst/>
            </a:endParaRPr>
          </a:p>
          <a:p>
            <a:r>
              <a:rPr lang="en-US" dirty="0" smtClean="0"/>
              <a:t>All locations will have two devices (100% duplicates).</a:t>
            </a:r>
          </a:p>
          <a:p>
            <a:endParaRPr lang="en-US" dirty="0">
              <a:effectLst/>
            </a:endParaRPr>
          </a:p>
          <a:p>
            <a:r>
              <a:rPr lang="en-US" dirty="0" smtClean="0"/>
              <a:t>These </a:t>
            </a:r>
            <a:r>
              <a:rPr lang="en-US" dirty="0"/>
              <a:t>detectors will be kept in place for 1 year and will be retrieved approximately one year after they are placed in the buildings</a:t>
            </a:r>
            <a:r>
              <a:rPr lang="en-US" dirty="0" smtClean="0"/>
              <a:t>.</a:t>
            </a:r>
          </a:p>
          <a:p>
            <a:endParaRPr lang="en-US" dirty="0" smtClean="0"/>
          </a:p>
          <a:p>
            <a:r>
              <a:rPr lang="en-US" dirty="0"/>
              <a:t>A</a:t>
            </a:r>
            <a:r>
              <a:rPr lang="en-US" dirty="0" smtClean="0"/>
              <a:t>n </a:t>
            </a:r>
            <a:r>
              <a:rPr lang="en-US" dirty="0"/>
              <a:t>attrition check </a:t>
            </a:r>
            <a:r>
              <a:rPr lang="en-US" dirty="0" smtClean="0"/>
              <a:t>will be conducted approximately </a:t>
            </a:r>
            <a:r>
              <a:rPr lang="en-US" dirty="0"/>
              <a:t>6 months after deployment (≈November 2021).</a:t>
            </a:r>
          </a:p>
          <a:p>
            <a:pPr marL="0" indent="0">
              <a:buNone/>
            </a:pPr>
            <a:endParaRPr lang="en-US" dirty="0"/>
          </a:p>
          <a:p>
            <a:endParaRPr lang="en-US" dirty="0"/>
          </a:p>
          <a:p>
            <a:endParaRPr lang="en-US" dirty="0">
              <a:effectLst/>
            </a:endParaRPr>
          </a:p>
          <a:p>
            <a:endParaRPr lang="en-US" dirty="0">
              <a:effectLst/>
            </a:endParaRPr>
          </a:p>
        </p:txBody>
      </p:sp>
      <p:sp>
        <p:nvSpPr>
          <p:cNvPr id="4" name="Slide Number Placeholder 3"/>
          <p:cNvSpPr>
            <a:spLocks noGrp="1"/>
          </p:cNvSpPr>
          <p:nvPr>
            <p:ph type="sldNum" sz="quarter" idx="12"/>
          </p:nvPr>
        </p:nvSpPr>
        <p:spPr/>
        <p:txBody>
          <a:bodyPr/>
          <a:lstStyle/>
          <a:p>
            <a:fld id="{50931BFA-6F58-48EE-8BE7-D91A4FAD922F}" type="slidenum">
              <a:rPr lang="en-US" smtClean="0"/>
              <a:t>12</a:t>
            </a:fld>
            <a:endParaRPr lang="en-US" dirty="0"/>
          </a:p>
        </p:txBody>
      </p:sp>
    </p:spTree>
    <p:extLst>
      <p:ext uri="{BB962C8B-B14F-4D97-AF65-F5344CB8AC3E}">
        <p14:creationId xmlns:p14="http://schemas.microsoft.com/office/powerpoint/2010/main" val="1457215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Radon Detection</a:t>
            </a:r>
          </a:p>
        </p:txBody>
      </p:sp>
      <p:sp>
        <p:nvSpPr>
          <p:cNvPr id="3" name="Content Placeholder 2"/>
          <p:cNvSpPr>
            <a:spLocks noGrp="1"/>
          </p:cNvSpPr>
          <p:nvPr>
            <p:ph idx="1"/>
          </p:nvPr>
        </p:nvSpPr>
        <p:spPr/>
        <p:txBody>
          <a:bodyPr>
            <a:normAutofit fontScale="92500" lnSpcReduction="10000"/>
          </a:bodyPr>
          <a:lstStyle/>
          <a:p>
            <a:r>
              <a:rPr lang="en-US" dirty="0"/>
              <a:t>Indoor radon measurements are relatively simple to perform and are essential to assess radon concentration in a building</a:t>
            </a:r>
            <a:r>
              <a:rPr lang="en-US" dirty="0" smtClean="0"/>
              <a:t>.</a:t>
            </a:r>
          </a:p>
          <a:p>
            <a:pPr marL="0" indent="0">
              <a:buNone/>
            </a:pPr>
            <a:endParaRPr lang="en-US" dirty="0" smtClean="0"/>
          </a:p>
          <a:p>
            <a:r>
              <a:rPr lang="en-US" dirty="0" smtClean="0"/>
              <a:t>Radon </a:t>
            </a:r>
            <a:r>
              <a:rPr lang="en-US" dirty="0"/>
              <a:t>concentrations may vary from day to day, due to weather, and can vary greatly from season to season which makes it important to gather data throughout the year</a:t>
            </a:r>
            <a:r>
              <a:rPr lang="en-US" dirty="0" smtClean="0"/>
              <a:t>.</a:t>
            </a:r>
          </a:p>
          <a:p>
            <a:endParaRPr lang="en-US" dirty="0" smtClean="0"/>
          </a:p>
          <a:p>
            <a:r>
              <a:rPr lang="en-US" dirty="0" smtClean="0"/>
              <a:t>Because </a:t>
            </a:r>
            <a:r>
              <a:rPr lang="en-US" dirty="0"/>
              <a:t>the risk to radon exposure is based on an annualized dose, both the EPA (EPA 2012) and the World Health Organization (WHO) recommend that the radon testing be performed for as long as practical to ensure a representative measurement</a:t>
            </a:r>
            <a:r>
              <a:rPr lang="en-US" dirty="0" smtClean="0"/>
              <a:t>.</a:t>
            </a:r>
          </a:p>
        </p:txBody>
      </p:sp>
      <p:sp>
        <p:nvSpPr>
          <p:cNvPr id="4" name="Slide Number Placeholder 3"/>
          <p:cNvSpPr>
            <a:spLocks noGrp="1"/>
          </p:cNvSpPr>
          <p:nvPr>
            <p:ph type="sldNum" sz="quarter" idx="12"/>
          </p:nvPr>
        </p:nvSpPr>
        <p:spPr/>
        <p:txBody>
          <a:bodyPr/>
          <a:lstStyle/>
          <a:p>
            <a:fld id="{50931BFA-6F58-48EE-8BE7-D91A4FAD922F}" type="slidenum">
              <a:rPr lang="en-US" smtClean="0"/>
              <a:t>13</a:t>
            </a:fld>
            <a:endParaRPr lang="en-US" dirty="0"/>
          </a:p>
        </p:txBody>
      </p:sp>
    </p:spTree>
    <p:extLst>
      <p:ext uri="{BB962C8B-B14F-4D97-AF65-F5344CB8AC3E}">
        <p14:creationId xmlns:p14="http://schemas.microsoft.com/office/powerpoint/2010/main" val="2330472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Radon Detector Look Like?</a:t>
            </a:r>
          </a:p>
        </p:txBody>
      </p:sp>
      <p:sp>
        <p:nvSpPr>
          <p:cNvPr id="4" name="Content Placeholder 3"/>
          <p:cNvSpPr>
            <a:spLocks noGrp="1"/>
          </p:cNvSpPr>
          <p:nvPr>
            <p:ph sz="half" idx="1"/>
          </p:nvPr>
        </p:nvSpPr>
        <p:spPr/>
        <p:txBody>
          <a:bodyPr>
            <a:normAutofit fontScale="92500"/>
          </a:bodyPr>
          <a:lstStyle/>
          <a:p>
            <a:r>
              <a:rPr lang="en-US" dirty="0" smtClean="0"/>
              <a:t>RadTrak2 Detector –  Appearance:</a:t>
            </a:r>
          </a:p>
          <a:p>
            <a:pPr lvl="1"/>
            <a:r>
              <a:rPr lang="en-US" dirty="0" smtClean="0"/>
              <a:t>composed </a:t>
            </a:r>
            <a:r>
              <a:rPr lang="en-US" dirty="0"/>
              <a:t>of </a:t>
            </a:r>
            <a:r>
              <a:rPr lang="en-US" dirty="0" smtClean="0"/>
              <a:t>a </a:t>
            </a:r>
            <a:r>
              <a:rPr lang="en-US" dirty="0" smtClean="0"/>
              <a:t>passive detector located </a:t>
            </a:r>
            <a:r>
              <a:rPr lang="en-US" dirty="0"/>
              <a:t>inside an anti-static black plastic </a:t>
            </a:r>
            <a:r>
              <a:rPr lang="en-US" dirty="0" smtClean="0"/>
              <a:t>housing </a:t>
            </a:r>
          </a:p>
          <a:p>
            <a:pPr lvl="1"/>
            <a:r>
              <a:rPr lang="en-US" dirty="0" smtClean="0"/>
              <a:t>just </a:t>
            </a:r>
            <a:r>
              <a:rPr lang="en-US" dirty="0"/>
              <a:t>under 2.5 inches in diameter, with a flat base. </a:t>
            </a:r>
          </a:p>
          <a:p>
            <a:r>
              <a:rPr lang="en-US" dirty="0" smtClean="0"/>
              <a:t>RadTrak2 Detector </a:t>
            </a:r>
            <a:r>
              <a:rPr lang="en-US" dirty="0"/>
              <a:t>– </a:t>
            </a:r>
            <a:r>
              <a:rPr lang="en-US" dirty="0" smtClean="0"/>
              <a:t>Design:</a:t>
            </a:r>
            <a:endParaRPr lang="en-US" dirty="0" smtClean="0"/>
          </a:p>
          <a:p>
            <a:pPr lvl="1"/>
            <a:r>
              <a:rPr lang="en-US" dirty="0" smtClean="0"/>
              <a:t>designed </a:t>
            </a:r>
            <a:r>
              <a:rPr lang="en-US" dirty="0"/>
              <a:t>to be placed horizontally or hung vertically.</a:t>
            </a:r>
          </a:p>
          <a:p>
            <a:pPr lvl="1"/>
            <a:r>
              <a:rPr lang="en-US" dirty="0" smtClean="0"/>
              <a:t>designed </a:t>
            </a:r>
            <a:r>
              <a:rPr lang="en-US" dirty="0"/>
              <a:t>for long-term </a:t>
            </a:r>
            <a:r>
              <a:rPr lang="en-US" dirty="0" smtClean="0"/>
              <a:t>measurements (allows </a:t>
            </a:r>
            <a:r>
              <a:rPr lang="en-US" dirty="0"/>
              <a:t>for a wide range of radon levels to be </a:t>
            </a:r>
            <a:r>
              <a:rPr lang="en-US" dirty="0" smtClean="0"/>
              <a:t>measured) </a:t>
            </a:r>
            <a:endParaRPr lang="en-US" dirty="0"/>
          </a:p>
          <a:p>
            <a:endParaRPr lang="en-US" dirty="0"/>
          </a:p>
        </p:txBody>
      </p:sp>
      <p:pic>
        <p:nvPicPr>
          <p:cNvPr id="5" name="Picture 4" descr="A picture containing timeline&#10;&#10;Description automatically generated"/>
          <p:cNvPicPr>
            <a:picLocks noChangeAspect="1"/>
          </p:cNvPicPr>
          <p:nvPr/>
        </p:nvPicPr>
        <p:blipFill>
          <a:blip r:embed="rId3"/>
          <a:stretch>
            <a:fillRect/>
          </a:stretch>
        </p:blipFill>
        <p:spPr>
          <a:xfrm>
            <a:off x="6753225" y="1690688"/>
            <a:ext cx="4400550" cy="3300413"/>
          </a:xfrm>
          <a:prstGeom prst="rect">
            <a:avLst/>
          </a:prstGeom>
        </p:spPr>
      </p:pic>
      <p:sp>
        <p:nvSpPr>
          <p:cNvPr id="3" name="Slide Number Placeholder 2"/>
          <p:cNvSpPr>
            <a:spLocks noGrp="1"/>
          </p:cNvSpPr>
          <p:nvPr>
            <p:ph type="sldNum" sz="quarter" idx="12"/>
          </p:nvPr>
        </p:nvSpPr>
        <p:spPr/>
        <p:txBody>
          <a:bodyPr/>
          <a:lstStyle/>
          <a:p>
            <a:fld id="{50931BFA-6F58-48EE-8BE7-D91A4FAD922F}" type="slidenum">
              <a:rPr lang="en-US" smtClean="0"/>
              <a:t>14</a:t>
            </a:fld>
            <a:endParaRPr lang="en-US" dirty="0"/>
          </a:p>
        </p:txBody>
      </p:sp>
    </p:spTree>
    <p:extLst>
      <p:ext uri="{BB962C8B-B14F-4D97-AF65-F5344CB8AC3E}">
        <p14:creationId xmlns:p14="http://schemas.microsoft.com/office/powerpoint/2010/main" val="3097513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Radon Detector Work?</a:t>
            </a:r>
          </a:p>
        </p:txBody>
      </p:sp>
      <p:sp>
        <p:nvSpPr>
          <p:cNvPr id="3" name="Content Placeholder 2"/>
          <p:cNvSpPr>
            <a:spLocks noGrp="1"/>
          </p:cNvSpPr>
          <p:nvPr>
            <p:ph idx="1"/>
          </p:nvPr>
        </p:nvSpPr>
        <p:spPr>
          <a:xfrm>
            <a:off x="838200" y="1825625"/>
            <a:ext cx="6383867" cy="4351338"/>
          </a:xfrm>
        </p:spPr>
        <p:txBody>
          <a:bodyPr>
            <a:normAutofit fontScale="70000" lnSpcReduction="20000"/>
          </a:bodyPr>
          <a:lstStyle/>
          <a:p>
            <a:r>
              <a:rPr lang="en-US" dirty="0">
                <a:effectLst/>
              </a:rPr>
              <a:t>This </a:t>
            </a:r>
            <a:r>
              <a:rPr lang="en-US" dirty="0" smtClean="0">
                <a:effectLst/>
              </a:rPr>
              <a:t>passive, Alpha track detector does not emit noise</a:t>
            </a:r>
            <a:r>
              <a:rPr lang="en-US" dirty="0"/>
              <a:t> </a:t>
            </a:r>
            <a:r>
              <a:rPr lang="en-US" dirty="0" smtClean="0"/>
              <a:t>or </a:t>
            </a:r>
            <a:r>
              <a:rPr lang="en-US" dirty="0" smtClean="0">
                <a:effectLst/>
              </a:rPr>
              <a:t>harmful </a:t>
            </a:r>
            <a:r>
              <a:rPr lang="en-US" dirty="0">
                <a:effectLst/>
              </a:rPr>
              <a:t>chemicals, and requires no special attention</a:t>
            </a:r>
            <a:r>
              <a:rPr lang="en-US" dirty="0" smtClean="0">
                <a:effectLst/>
              </a:rPr>
              <a:t>.</a:t>
            </a:r>
          </a:p>
          <a:p>
            <a:endParaRPr lang="en-US" dirty="0">
              <a:effectLst/>
            </a:endParaRPr>
          </a:p>
          <a:p>
            <a:r>
              <a:rPr lang="en-US" dirty="0" smtClean="0">
                <a:effectLst/>
              </a:rPr>
              <a:t>Once </a:t>
            </a:r>
            <a:r>
              <a:rPr lang="en-US" dirty="0">
                <a:effectLst/>
              </a:rPr>
              <a:t>the radon-proof bag is open, radon </a:t>
            </a:r>
            <a:r>
              <a:rPr lang="en-US" dirty="0" smtClean="0">
                <a:effectLst/>
              </a:rPr>
              <a:t>gas is </a:t>
            </a:r>
            <a:r>
              <a:rPr lang="en-US" dirty="0">
                <a:effectLst/>
              </a:rPr>
              <a:t>able to enter the detector </a:t>
            </a:r>
            <a:r>
              <a:rPr lang="en-US" dirty="0" smtClean="0">
                <a:effectLst/>
              </a:rPr>
              <a:t>through a very small gap between the top and the bottom. </a:t>
            </a:r>
          </a:p>
          <a:p>
            <a:endParaRPr lang="en-US" dirty="0" smtClean="0">
              <a:effectLst/>
            </a:endParaRPr>
          </a:p>
          <a:p>
            <a:r>
              <a:rPr lang="en-US" dirty="0" smtClean="0"/>
              <a:t>The </a:t>
            </a:r>
            <a:r>
              <a:rPr lang="en-US" dirty="0"/>
              <a:t>detector contains a strip of transparent plastic film.  When radon gas in the air decays, alpha particles are created. When these hit the transparent plastic film, tracks are formed</a:t>
            </a:r>
            <a:r>
              <a:rPr lang="en-US" dirty="0" smtClean="0"/>
              <a:t>.</a:t>
            </a:r>
          </a:p>
          <a:p>
            <a:endParaRPr lang="en-US" dirty="0">
              <a:effectLst/>
            </a:endParaRPr>
          </a:p>
          <a:p>
            <a:r>
              <a:rPr lang="en-US" dirty="0" smtClean="0"/>
              <a:t>After </a:t>
            </a:r>
            <a:r>
              <a:rPr lang="en-US" dirty="0"/>
              <a:t>the measurement period, an analysis is performed using an image scanner.  The number of tracks is used to calculate the radon level and expressed in </a:t>
            </a:r>
            <a:r>
              <a:rPr lang="en-US" dirty="0" err="1" smtClean="0"/>
              <a:t>pCi</a:t>
            </a:r>
            <a:r>
              <a:rPr lang="en-US" dirty="0" smtClean="0"/>
              <a:t>/L.</a:t>
            </a:r>
            <a:endParaRPr lang="en-US" dirty="0">
              <a:effectLst/>
            </a:endParaRP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6963" t="9555" r="5132" b="12218"/>
          <a:stretch/>
        </p:blipFill>
        <p:spPr>
          <a:xfrm>
            <a:off x="7755467" y="2053938"/>
            <a:ext cx="3843867" cy="3894711"/>
          </a:xfrm>
          <a:prstGeom prst="rect">
            <a:avLst/>
          </a:prstGeom>
        </p:spPr>
      </p:pic>
      <p:sp>
        <p:nvSpPr>
          <p:cNvPr id="5" name="Slide Number Placeholder 4"/>
          <p:cNvSpPr>
            <a:spLocks noGrp="1"/>
          </p:cNvSpPr>
          <p:nvPr>
            <p:ph type="sldNum" sz="quarter" idx="12"/>
          </p:nvPr>
        </p:nvSpPr>
        <p:spPr/>
        <p:txBody>
          <a:bodyPr/>
          <a:lstStyle/>
          <a:p>
            <a:fld id="{50931BFA-6F58-48EE-8BE7-D91A4FAD922F}" type="slidenum">
              <a:rPr lang="en-US" smtClean="0"/>
              <a:t>15</a:t>
            </a:fld>
            <a:endParaRPr lang="en-US" dirty="0"/>
          </a:p>
        </p:txBody>
      </p:sp>
    </p:spTree>
    <p:extLst>
      <p:ext uri="{BB962C8B-B14F-4D97-AF65-F5344CB8AC3E}">
        <p14:creationId xmlns:p14="http://schemas.microsoft.com/office/powerpoint/2010/main" val="111929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NAVRAMP Device Placement Criteria</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detectors will be placed in a location where the probability of being disturbed is reduced. The detectors should be:</a:t>
            </a:r>
          </a:p>
          <a:p>
            <a:pPr lvl="1"/>
            <a:r>
              <a:rPr lang="en-US" dirty="0"/>
              <a:t>Away from air currents (this would impinge upon the device)</a:t>
            </a:r>
          </a:p>
          <a:p>
            <a:pPr lvl="1"/>
            <a:r>
              <a:rPr lang="en-US" dirty="0"/>
              <a:t>Exposed to room air (no obstructions surrounding device)</a:t>
            </a:r>
          </a:p>
          <a:p>
            <a:pPr lvl="1"/>
            <a:r>
              <a:rPr lang="en-US" dirty="0"/>
              <a:t>Between 2 and 8 feet from the floor</a:t>
            </a:r>
          </a:p>
          <a:p>
            <a:pPr lvl="1"/>
            <a:r>
              <a:rPr lang="en-US" dirty="0"/>
              <a:t>No closer than 12 inches from the ceiling</a:t>
            </a:r>
          </a:p>
          <a:p>
            <a:pPr lvl="1"/>
            <a:r>
              <a:rPr lang="en-US" dirty="0"/>
              <a:t>Not directly attached to lights, sprinkler lines, etc.</a:t>
            </a:r>
          </a:p>
          <a:p>
            <a:pPr lvl="1"/>
            <a:r>
              <a:rPr lang="en-US" dirty="0"/>
              <a:t>At least 3 feet from openings (windows &amp; exterior doors)</a:t>
            </a:r>
          </a:p>
          <a:p>
            <a:pPr marL="0" indent="0">
              <a:buNone/>
            </a:pPr>
            <a:endParaRPr lang="en-US" dirty="0" smtClean="0"/>
          </a:p>
          <a:p>
            <a:pPr marL="0" indent="0">
              <a:buNone/>
            </a:pPr>
            <a:r>
              <a:rPr lang="en-US" dirty="0" smtClean="0"/>
              <a:t>*Contractors will be the ones placing the detectors, conducting attrition checks, and retrieving the detectors.</a:t>
            </a:r>
          </a:p>
        </p:txBody>
      </p:sp>
      <p:sp>
        <p:nvSpPr>
          <p:cNvPr id="4" name="Slide Number Placeholder 3"/>
          <p:cNvSpPr>
            <a:spLocks noGrp="1"/>
          </p:cNvSpPr>
          <p:nvPr>
            <p:ph type="sldNum" sz="quarter" idx="12"/>
          </p:nvPr>
        </p:nvSpPr>
        <p:spPr/>
        <p:txBody>
          <a:bodyPr/>
          <a:lstStyle/>
          <a:p>
            <a:fld id="{50931BFA-6F58-48EE-8BE7-D91A4FAD922F}" type="slidenum">
              <a:rPr lang="en-US" smtClean="0"/>
              <a:t>16</a:t>
            </a:fld>
            <a:endParaRPr lang="en-US" dirty="0"/>
          </a:p>
        </p:txBody>
      </p:sp>
    </p:spTree>
    <p:extLst>
      <p:ext uri="{BB962C8B-B14F-4D97-AF65-F5344CB8AC3E}">
        <p14:creationId xmlns:p14="http://schemas.microsoft.com/office/powerpoint/2010/main" val="2282907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I do if a Detector Falls on the Floor?</a:t>
            </a:r>
          </a:p>
        </p:txBody>
      </p:sp>
      <p:sp>
        <p:nvSpPr>
          <p:cNvPr id="3" name="Content Placeholder 2"/>
          <p:cNvSpPr>
            <a:spLocks noGrp="1"/>
          </p:cNvSpPr>
          <p:nvPr>
            <p:ph idx="1"/>
          </p:nvPr>
        </p:nvSpPr>
        <p:spPr>
          <a:xfrm>
            <a:off x="838200" y="1881043"/>
            <a:ext cx="6301509" cy="4351338"/>
          </a:xfrm>
        </p:spPr>
        <p:txBody>
          <a:bodyPr>
            <a:normAutofit fontScale="77500" lnSpcReduction="20000"/>
          </a:bodyPr>
          <a:lstStyle/>
          <a:p>
            <a:r>
              <a:rPr lang="en-US" dirty="0"/>
              <a:t>After the detection devices are placed, we ask that they not be disturbed for the one year they will be in place. </a:t>
            </a:r>
            <a:endParaRPr lang="en-US" dirty="0" smtClean="0"/>
          </a:p>
          <a:p>
            <a:endParaRPr lang="en-US" dirty="0"/>
          </a:p>
          <a:p>
            <a:r>
              <a:rPr lang="en-US" dirty="0"/>
              <a:t>Do not cover any device or move any equipment that moves air, such as a fan, near the device. </a:t>
            </a:r>
            <a:endParaRPr lang="en-US" dirty="0" smtClean="0"/>
          </a:p>
          <a:p>
            <a:endParaRPr lang="en-US" dirty="0"/>
          </a:p>
          <a:p>
            <a:r>
              <a:rPr lang="en-US" dirty="0"/>
              <a:t>Should one fall to the floor, be disturbed or need to be relocated, please contact the phone number on the face of the card to which the device is attached</a:t>
            </a:r>
            <a:r>
              <a:rPr lang="en-US" dirty="0" smtClean="0"/>
              <a:t>.</a:t>
            </a:r>
          </a:p>
          <a:p>
            <a:endParaRPr lang="en-US" dirty="0"/>
          </a:p>
          <a:p>
            <a:r>
              <a:rPr lang="en-US" dirty="0"/>
              <a:t>On this same card you will also find a website to which you can go to for more information on radon that may be </a:t>
            </a:r>
            <a:r>
              <a:rPr lang="en-US" dirty="0" smtClean="0"/>
              <a:t>helpful.</a:t>
            </a:r>
            <a:endParaRPr lang="en-US" dirty="0"/>
          </a:p>
        </p:txBody>
      </p:sp>
      <p:pic>
        <p:nvPicPr>
          <p:cNvPr id="4" name="Picture 3" descr="A close up of a card&#10;&#10;Description automatically generated"/>
          <p:cNvPicPr>
            <a:picLocks noChangeAspect="1"/>
          </p:cNvPicPr>
          <p:nvPr/>
        </p:nvPicPr>
        <p:blipFill>
          <a:blip r:embed="rId2"/>
          <a:stretch>
            <a:fillRect/>
          </a:stretch>
        </p:blipFill>
        <p:spPr>
          <a:xfrm>
            <a:off x="7332066" y="2279759"/>
            <a:ext cx="4021734" cy="3016301"/>
          </a:xfrm>
          <a:prstGeom prst="rect">
            <a:avLst/>
          </a:prstGeom>
        </p:spPr>
      </p:pic>
      <p:sp>
        <p:nvSpPr>
          <p:cNvPr id="5" name="Slide Number Placeholder 4"/>
          <p:cNvSpPr>
            <a:spLocks noGrp="1"/>
          </p:cNvSpPr>
          <p:nvPr>
            <p:ph type="sldNum" sz="quarter" idx="12"/>
          </p:nvPr>
        </p:nvSpPr>
        <p:spPr/>
        <p:txBody>
          <a:bodyPr/>
          <a:lstStyle/>
          <a:p>
            <a:fld id="{50931BFA-6F58-48EE-8BE7-D91A4FAD922F}" type="slidenum">
              <a:rPr lang="en-US" smtClean="0"/>
              <a:t>17</a:t>
            </a:fld>
            <a:endParaRPr lang="en-US" dirty="0"/>
          </a:p>
        </p:txBody>
      </p:sp>
    </p:spTree>
    <p:extLst>
      <p:ext uri="{BB962C8B-B14F-4D97-AF65-F5344CB8AC3E}">
        <p14:creationId xmlns:p14="http://schemas.microsoft.com/office/powerpoint/2010/main" val="1519641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the Radon Testing and Results be Communicated?</a:t>
            </a:r>
          </a:p>
        </p:txBody>
      </p:sp>
      <p:sp>
        <p:nvSpPr>
          <p:cNvPr id="3" name="Content Placeholder 2"/>
          <p:cNvSpPr>
            <a:spLocks noGrp="1"/>
          </p:cNvSpPr>
          <p:nvPr>
            <p:ph idx="1"/>
          </p:nvPr>
        </p:nvSpPr>
        <p:spPr>
          <a:xfrm>
            <a:off x="838200" y="2267211"/>
            <a:ext cx="10515600" cy="3909752"/>
          </a:xfrm>
        </p:spPr>
        <p:txBody>
          <a:bodyPr vert="horz" lIns="91440" tIns="45720" rIns="91440" bIns="45720" rtlCol="0" anchor="t">
            <a:normAutofit lnSpcReduction="10000"/>
          </a:bodyPr>
          <a:lstStyle/>
          <a:p>
            <a:r>
              <a:rPr lang="en-US" dirty="0" smtClean="0"/>
              <a:t>MCAS </a:t>
            </a:r>
            <a:r>
              <a:rPr lang="en-US" dirty="0"/>
              <a:t>Beaufort is using a variety of means to notify all concerned regarding the radon testing including email, web postings, and other means. </a:t>
            </a:r>
          </a:p>
          <a:p>
            <a:r>
              <a:rPr lang="en-US" dirty="0"/>
              <a:t>As soon as the radon testing results are available and evaluated (August to September 2022), MCAS Beaufort will make a determination of the next </a:t>
            </a:r>
            <a:r>
              <a:rPr lang="en-US" dirty="0" smtClean="0"/>
              <a:t>steps.</a:t>
            </a:r>
          </a:p>
          <a:p>
            <a:pPr lvl="2"/>
            <a:r>
              <a:rPr lang="en-US" dirty="0" smtClean="0">
                <a:cs typeface="Calibri"/>
              </a:rPr>
              <a:t>Any exceedances would be assessed on a case by case basis.</a:t>
            </a:r>
          </a:p>
          <a:p>
            <a:pPr lvl="2"/>
            <a:r>
              <a:rPr lang="en-US" dirty="0">
                <a:cs typeface="Calibri"/>
              </a:rPr>
              <a:t>MCAS Beaufort is coordinating with Marine Corps public health officials </a:t>
            </a:r>
            <a:r>
              <a:rPr lang="en-US" dirty="0" smtClean="0">
                <a:cs typeface="Calibri"/>
              </a:rPr>
              <a:t>in preparation for assistance, if needed.</a:t>
            </a:r>
            <a:endParaRPr lang="en-US" dirty="0">
              <a:cs typeface="Calibri"/>
            </a:endParaRPr>
          </a:p>
          <a:p>
            <a:pPr lvl="2"/>
            <a:r>
              <a:rPr lang="en-US" dirty="0" smtClean="0">
                <a:cs typeface="Calibri"/>
              </a:rPr>
              <a:t>From other NAVRAMP installation surveys, the most common issue and fix involves the HVAC system.</a:t>
            </a:r>
          </a:p>
          <a:p>
            <a:pPr marL="914400" lvl="2" indent="0">
              <a:buNone/>
            </a:pPr>
            <a:endParaRPr lang="en-US" dirty="0">
              <a:cs typeface="Calibri"/>
            </a:endParaRPr>
          </a:p>
        </p:txBody>
      </p:sp>
      <p:sp>
        <p:nvSpPr>
          <p:cNvPr id="4" name="Slide Number Placeholder 3"/>
          <p:cNvSpPr>
            <a:spLocks noGrp="1"/>
          </p:cNvSpPr>
          <p:nvPr>
            <p:ph type="sldNum" sz="quarter" idx="12"/>
          </p:nvPr>
        </p:nvSpPr>
        <p:spPr/>
        <p:txBody>
          <a:bodyPr/>
          <a:lstStyle/>
          <a:p>
            <a:fld id="{50931BFA-6F58-48EE-8BE7-D91A4FAD922F}" type="slidenum">
              <a:rPr lang="en-US" smtClean="0"/>
              <a:t>18</a:t>
            </a:fld>
            <a:endParaRPr lang="en-US" dirty="0"/>
          </a:p>
        </p:txBody>
      </p:sp>
    </p:spTree>
    <p:extLst>
      <p:ext uri="{BB962C8B-B14F-4D97-AF65-F5344CB8AC3E}">
        <p14:creationId xmlns:p14="http://schemas.microsoft.com/office/powerpoint/2010/main" val="2340150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find more Information about Radon?</a:t>
            </a:r>
          </a:p>
        </p:txBody>
      </p:sp>
      <p:sp>
        <p:nvSpPr>
          <p:cNvPr id="3" name="Content Placeholder 2"/>
          <p:cNvSpPr>
            <a:spLocks noGrp="1"/>
          </p:cNvSpPr>
          <p:nvPr>
            <p:ph idx="1"/>
          </p:nvPr>
        </p:nvSpPr>
        <p:spPr/>
        <p:txBody>
          <a:bodyPr vert="horz" lIns="91440" tIns="45720" rIns="91440" bIns="45720" rtlCol="0" anchor="t">
            <a:normAutofit/>
          </a:bodyPr>
          <a:lstStyle/>
          <a:p>
            <a:endParaRPr lang="en-US" dirty="0" smtClean="0"/>
          </a:p>
          <a:p>
            <a:r>
              <a:rPr lang="en-US" dirty="0" smtClean="0"/>
              <a:t>Basic </a:t>
            </a:r>
            <a:r>
              <a:rPr lang="en-US" dirty="0"/>
              <a:t>information, Q&amp;A, and a Radon Fact sheet, </a:t>
            </a:r>
            <a:r>
              <a:rPr lang="en-US" dirty="0" smtClean="0"/>
              <a:t>will be</a:t>
            </a:r>
            <a:r>
              <a:rPr lang="en-US" dirty="0"/>
              <a:t> located </a:t>
            </a:r>
            <a:r>
              <a:rPr lang="en-US" dirty="0" smtClean="0"/>
              <a:t>on a website (TBD) and distributed via All Hands email.</a:t>
            </a:r>
            <a:endParaRPr lang="en-US" dirty="0"/>
          </a:p>
          <a:p>
            <a:endParaRPr lang="en-US" dirty="0">
              <a:ea typeface="+mn-lt"/>
              <a:cs typeface="+mn-lt"/>
            </a:endParaRPr>
          </a:p>
          <a:p>
            <a:r>
              <a:rPr lang="en-US" dirty="0">
                <a:ea typeface="+mn-lt"/>
                <a:cs typeface="+mn-lt"/>
              </a:rPr>
              <a:t>https://scdhec.gov/environment/your-home/radon</a:t>
            </a:r>
            <a:endParaRPr lang="en-US" u="sng" dirty="0">
              <a:cs typeface="Calibri"/>
            </a:endParaRPr>
          </a:p>
          <a:p>
            <a:endParaRPr lang="en-US" dirty="0"/>
          </a:p>
          <a:p>
            <a:r>
              <a:rPr lang="en-US" dirty="0"/>
              <a:t>Also see https://www.epa.gov/radon </a:t>
            </a:r>
          </a:p>
        </p:txBody>
      </p:sp>
      <p:sp>
        <p:nvSpPr>
          <p:cNvPr id="4" name="Slide Number Placeholder 3"/>
          <p:cNvSpPr>
            <a:spLocks noGrp="1"/>
          </p:cNvSpPr>
          <p:nvPr>
            <p:ph type="sldNum" sz="quarter" idx="12"/>
          </p:nvPr>
        </p:nvSpPr>
        <p:spPr/>
        <p:txBody>
          <a:bodyPr/>
          <a:lstStyle/>
          <a:p>
            <a:fld id="{50931BFA-6F58-48EE-8BE7-D91A4FAD922F}" type="slidenum">
              <a:rPr lang="en-US" smtClean="0"/>
              <a:t>19</a:t>
            </a:fld>
            <a:endParaRPr lang="en-US" dirty="0"/>
          </a:p>
        </p:txBody>
      </p:sp>
    </p:spTree>
    <p:extLst>
      <p:ext uri="{BB962C8B-B14F-4D97-AF65-F5344CB8AC3E}">
        <p14:creationId xmlns:p14="http://schemas.microsoft.com/office/powerpoint/2010/main" val="524569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 Objectives</a:t>
            </a:r>
          </a:p>
        </p:txBody>
      </p:sp>
      <p:sp>
        <p:nvSpPr>
          <p:cNvPr id="3" name="Content Placeholder 2"/>
          <p:cNvSpPr>
            <a:spLocks noGrp="1"/>
          </p:cNvSpPr>
          <p:nvPr>
            <p:ph idx="1"/>
          </p:nvPr>
        </p:nvSpPr>
        <p:spPr>
          <a:xfrm>
            <a:off x="838200" y="1825625"/>
            <a:ext cx="9649177" cy="4351338"/>
          </a:xfrm>
        </p:spPr>
        <p:txBody>
          <a:bodyPr vert="horz" lIns="91440" tIns="45720" rIns="91440" bIns="45720" rtlCol="0" anchor="t">
            <a:normAutofit/>
          </a:bodyPr>
          <a:lstStyle/>
          <a:p>
            <a:r>
              <a:rPr lang="en-US" sz="2400" dirty="0"/>
              <a:t>Provide a basic understanding of radon and why it is a concern.</a:t>
            </a:r>
            <a:endParaRPr lang="en-US" sz="2400" dirty="0">
              <a:cs typeface="Calibri"/>
            </a:endParaRPr>
          </a:p>
          <a:p>
            <a:endParaRPr lang="en-US" sz="2400" dirty="0"/>
          </a:p>
          <a:p>
            <a:r>
              <a:rPr lang="en-US" sz="2400" dirty="0"/>
              <a:t>Provide an overview of the MCAS Beaufort's radon testing program.</a:t>
            </a:r>
          </a:p>
          <a:p>
            <a:endParaRPr lang="en-US" sz="2400" dirty="0"/>
          </a:p>
          <a:p>
            <a:r>
              <a:rPr lang="en-US" sz="2400" dirty="0"/>
              <a:t>Discuss how the radon testing results will be communicated.</a:t>
            </a:r>
            <a:endParaRPr lang="en-US" sz="2400" dirty="0">
              <a:cs typeface="Calibri"/>
            </a:endParaRPr>
          </a:p>
          <a:p>
            <a:pPr marL="0" indent="0">
              <a:buNone/>
            </a:pPr>
            <a:endParaRPr lang="en-US" sz="2000" dirty="0"/>
          </a:p>
        </p:txBody>
      </p:sp>
      <p:sp>
        <p:nvSpPr>
          <p:cNvPr id="5" name="TextBox 4"/>
          <p:cNvSpPr txBox="1"/>
          <p:nvPr/>
        </p:nvSpPr>
        <p:spPr>
          <a:xfrm>
            <a:off x="7314850" y="5437861"/>
            <a:ext cx="4148667" cy="246221"/>
          </a:xfrm>
          <a:prstGeom prst="rect">
            <a:avLst/>
          </a:prstGeom>
          <a:noFill/>
        </p:spPr>
        <p:txBody>
          <a:bodyPr wrap="square" lIns="91440" tIns="45720" rIns="91440" bIns="45720" rtlCol="0" anchor="t">
            <a:spAutoFit/>
          </a:bodyPr>
          <a:lstStyle/>
          <a:p>
            <a:pPr algn="ctr"/>
            <a:endParaRPr lang="en-US" sz="1000" dirty="0">
              <a:cs typeface="Calibri"/>
            </a:endParaRPr>
          </a:p>
        </p:txBody>
      </p:sp>
      <p:sp>
        <p:nvSpPr>
          <p:cNvPr id="4" name="Slide Number Placeholder 3"/>
          <p:cNvSpPr>
            <a:spLocks noGrp="1"/>
          </p:cNvSpPr>
          <p:nvPr>
            <p:ph type="sldNum" sz="quarter" idx="12"/>
          </p:nvPr>
        </p:nvSpPr>
        <p:spPr/>
        <p:txBody>
          <a:bodyPr/>
          <a:lstStyle/>
          <a:p>
            <a:fld id="{50931BFA-6F58-48EE-8BE7-D91A4FAD922F}" type="slidenum">
              <a:rPr lang="en-US" smtClean="0"/>
              <a:t>2</a:t>
            </a:fld>
            <a:endParaRPr lang="en-US" dirty="0"/>
          </a:p>
        </p:txBody>
      </p:sp>
    </p:spTree>
    <p:extLst>
      <p:ext uri="{BB962C8B-B14F-4D97-AF65-F5344CB8AC3E}">
        <p14:creationId xmlns:p14="http://schemas.microsoft.com/office/powerpoint/2010/main" val="4202642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9639"/>
          </a:xfrm>
        </p:spPr>
        <p:txBody>
          <a:bodyPr/>
          <a:lstStyle/>
          <a:p>
            <a:pPr algn="ctr"/>
            <a:r>
              <a:rPr lang="en-US" dirty="0" smtClean="0"/>
              <a:t>Summary</a:t>
            </a:r>
            <a:endParaRPr lang="en-US" dirty="0"/>
          </a:p>
        </p:txBody>
      </p:sp>
      <p:sp>
        <p:nvSpPr>
          <p:cNvPr id="3" name="Content Placeholder 2"/>
          <p:cNvSpPr>
            <a:spLocks noGrp="1"/>
          </p:cNvSpPr>
          <p:nvPr>
            <p:ph idx="1"/>
          </p:nvPr>
        </p:nvSpPr>
        <p:spPr>
          <a:xfrm>
            <a:off x="838200" y="1339273"/>
            <a:ext cx="10515600" cy="5301672"/>
          </a:xfrm>
        </p:spPr>
        <p:txBody>
          <a:bodyPr>
            <a:normAutofit fontScale="70000" lnSpcReduction="20000"/>
          </a:bodyPr>
          <a:lstStyle/>
          <a:p>
            <a:r>
              <a:rPr lang="en-US" dirty="0" smtClean="0"/>
              <a:t>What </a:t>
            </a:r>
            <a:r>
              <a:rPr lang="en-US" dirty="0"/>
              <a:t>are we </a:t>
            </a:r>
            <a:r>
              <a:rPr lang="en-US" dirty="0" smtClean="0"/>
              <a:t>doing? </a:t>
            </a:r>
          </a:p>
          <a:p>
            <a:pPr lvl="1"/>
            <a:r>
              <a:rPr lang="en-US" dirty="0" smtClean="0"/>
              <a:t>Following </a:t>
            </a:r>
            <a:r>
              <a:rPr lang="en-US" dirty="0"/>
              <a:t>U.S. Environmental Protection Agency (EPA), Navy and Department of Energy guidelines, the Environmental Department is installing indoor radon monitoring devices to identify if there is a radon risk within our facilities</a:t>
            </a:r>
            <a:r>
              <a:rPr lang="en-US" dirty="0" smtClean="0"/>
              <a:t>.</a:t>
            </a:r>
            <a:endParaRPr lang="en-US" dirty="0"/>
          </a:p>
          <a:p>
            <a:r>
              <a:rPr lang="en-US" dirty="0" smtClean="0"/>
              <a:t>Simple </a:t>
            </a:r>
            <a:r>
              <a:rPr lang="en-US" dirty="0"/>
              <a:t>definition of Radon: </a:t>
            </a:r>
            <a:endParaRPr lang="en-US" dirty="0" smtClean="0"/>
          </a:p>
          <a:p>
            <a:pPr lvl="1"/>
            <a:r>
              <a:rPr lang="en-US" dirty="0" smtClean="0"/>
              <a:t>Radon </a:t>
            </a:r>
            <a:r>
              <a:rPr lang="en-US" dirty="0"/>
              <a:t>is a colorless, odorless, tasteless gas that is produced by the radioactive decay of naturally- occurring uranium and thorium in the soil and </a:t>
            </a:r>
            <a:r>
              <a:rPr lang="en-US" dirty="0" smtClean="0"/>
              <a:t>rock.</a:t>
            </a:r>
            <a:endParaRPr lang="en-US" dirty="0"/>
          </a:p>
          <a:p>
            <a:r>
              <a:rPr lang="en-US" dirty="0" smtClean="0"/>
              <a:t>How </a:t>
            </a:r>
            <a:r>
              <a:rPr lang="en-US" dirty="0"/>
              <a:t>does Radon get in a </a:t>
            </a:r>
            <a:r>
              <a:rPr lang="en-US" dirty="0" smtClean="0"/>
              <a:t>facility?</a:t>
            </a:r>
          </a:p>
          <a:p>
            <a:pPr lvl="1"/>
            <a:r>
              <a:rPr lang="en-US" dirty="0" smtClean="0"/>
              <a:t> Radon </a:t>
            </a:r>
            <a:r>
              <a:rPr lang="en-US" dirty="0"/>
              <a:t>typically moves up through the ground to the air above.  Radon enters a facility from the soil below via simple diffusion through building materials, cracks, and structural openings</a:t>
            </a:r>
            <a:r>
              <a:rPr lang="en-US" dirty="0" smtClean="0"/>
              <a:t>.</a:t>
            </a:r>
            <a:endParaRPr lang="en-US" dirty="0"/>
          </a:p>
          <a:p>
            <a:r>
              <a:rPr lang="en-US" dirty="0" smtClean="0"/>
              <a:t>Radon </a:t>
            </a:r>
            <a:r>
              <a:rPr lang="en-US" dirty="0"/>
              <a:t>Risks</a:t>
            </a:r>
            <a:r>
              <a:rPr lang="en-US" dirty="0" smtClean="0"/>
              <a:t>:</a:t>
            </a:r>
          </a:p>
          <a:p>
            <a:pPr lvl="1"/>
            <a:r>
              <a:rPr lang="en-US" dirty="0" smtClean="0"/>
              <a:t> Prolonged </a:t>
            </a:r>
            <a:r>
              <a:rPr lang="en-US" dirty="0"/>
              <a:t>exposure to high levels of radon can lead to an increased risk of lung cancer</a:t>
            </a:r>
            <a:r>
              <a:rPr lang="en-US" dirty="0" smtClean="0"/>
              <a:t>.</a:t>
            </a:r>
            <a:endParaRPr lang="en-US" dirty="0"/>
          </a:p>
          <a:p>
            <a:r>
              <a:rPr lang="en-US" dirty="0" smtClean="0"/>
              <a:t>What happens if exceedances are found?</a:t>
            </a:r>
          </a:p>
          <a:p>
            <a:pPr lvl="1"/>
            <a:r>
              <a:rPr lang="en-US" dirty="0" smtClean="0"/>
              <a:t>Locations </a:t>
            </a:r>
            <a:r>
              <a:rPr lang="en-US" dirty="0"/>
              <a:t>with radon found to be above EPA action levels will be mitigated to reduce radon levels. After mitigation is complete, the locations will be re-tested to verify that mitigation measures were effective in reducing radon to below EPA action levels.</a:t>
            </a:r>
          </a:p>
          <a:p>
            <a:r>
              <a:rPr lang="en-US" dirty="0" smtClean="0"/>
              <a:t>Safety </a:t>
            </a:r>
            <a:r>
              <a:rPr lang="en-US" dirty="0"/>
              <a:t>Rep </a:t>
            </a:r>
            <a:r>
              <a:rPr lang="en-US" dirty="0" smtClean="0"/>
              <a:t>Role: </a:t>
            </a:r>
          </a:p>
          <a:p>
            <a:pPr lvl="1"/>
            <a:r>
              <a:rPr lang="en-US" dirty="0"/>
              <a:t>Understand the basic testing process, know where to direct questions regarding the Radon Assessment and detectors (POCs, Website, etc.), identify issues with detectors, and assist with attrition/loss rates.  Safety Representatives can help ensure MCAS Beaufort gathers reliable data that will be protective of personnel safety and </a:t>
            </a:r>
            <a:r>
              <a:rPr lang="en-US" dirty="0" smtClean="0"/>
              <a:t>health.</a:t>
            </a:r>
            <a:endParaRPr lang="en-US" dirty="0"/>
          </a:p>
        </p:txBody>
      </p:sp>
      <p:sp>
        <p:nvSpPr>
          <p:cNvPr id="4" name="Slide Number Placeholder 3"/>
          <p:cNvSpPr>
            <a:spLocks noGrp="1"/>
          </p:cNvSpPr>
          <p:nvPr>
            <p:ph type="sldNum" sz="quarter" idx="12"/>
          </p:nvPr>
        </p:nvSpPr>
        <p:spPr/>
        <p:txBody>
          <a:bodyPr/>
          <a:lstStyle/>
          <a:p>
            <a:fld id="{50931BFA-6F58-48EE-8BE7-D91A4FAD922F}" type="slidenum">
              <a:rPr lang="en-US" smtClean="0"/>
              <a:t>20</a:t>
            </a:fld>
            <a:endParaRPr lang="en-US" dirty="0"/>
          </a:p>
        </p:txBody>
      </p:sp>
    </p:spTree>
    <p:extLst>
      <p:ext uri="{BB962C8B-B14F-4D97-AF65-F5344CB8AC3E}">
        <p14:creationId xmlns:p14="http://schemas.microsoft.com/office/powerpoint/2010/main" val="4017623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942954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Contact</a:t>
            </a:r>
          </a:p>
        </p:txBody>
      </p:sp>
      <p:sp>
        <p:nvSpPr>
          <p:cNvPr id="3" name="Content Placeholder 2"/>
          <p:cNvSpPr>
            <a:spLocks noGrp="1"/>
          </p:cNvSpPr>
          <p:nvPr>
            <p:ph idx="1"/>
          </p:nvPr>
        </p:nvSpPr>
        <p:spPr/>
        <p:txBody>
          <a:bodyPr vert="horz" lIns="91440" tIns="45720" rIns="91440" bIns="45720" rtlCol="0" anchor="t">
            <a:normAutofit/>
          </a:bodyPr>
          <a:lstStyle/>
          <a:p>
            <a:endParaRPr lang="en-US" sz="2000" dirty="0"/>
          </a:p>
          <a:p>
            <a:r>
              <a:rPr lang="en-US" sz="2000" dirty="0"/>
              <a:t>Kelsey Timmerman; (843) 228-7372, </a:t>
            </a:r>
            <a:r>
              <a:rPr lang="en-US" sz="2000" dirty="0">
                <a:hlinkClick r:id="rId2"/>
              </a:rPr>
              <a:t>kelsey.timmerman@usmc.mil</a:t>
            </a:r>
            <a:r>
              <a:rPr lang="en-US" sz="2000" dirty="0"/>
              <a:t>  (NREAO)</a:t>
            </a:r>
            <a:endParaRPr lang="en-US" sz="2000" dirty="0">
              <a:cs typeface="Calibri"/>
            </a:endParaRPr>
          </a:p>
          <a:p>
            <a:endParaRPr lang="en-US" sz="2000" dirty="0"/>
          </a:p>
          <a:p>
            <a:r>
              <a:rPr lang="en-US" sz="2000" dirty="0"/>
              <a:t>Chris </a:t>
            </a:r>
            <a:r>
              <a:rPr lang="en-US" sz="2000" dirty="0" err="1"/>
              <a:t>Vaigneur</a:t>
            </a:r>
            <a:r>
              <a:rPr lang="en-US" sz="2000" dirty="0"/>
              <a:t>; (843) 228-7370, </a:t>
            </a:r>
            <a:r>
              <a:rPr lang="en-US" sz="2000" dirty="0">
                <a:hlinkClick r:id="rId3"/>
              </a:rPr>
              <a:t>christoper.vaigneur@usmc.mil</a:t>
            </a:r>
            <a:r>
              <a:rPr lang="en-US" sz="2000" dirty="0"/>
              <a:t>  (NREAO)</a:t>
            </a:r>
            <a:endParaRPr lang="en-US" sz="2000" dirty="0">
              <a:cs typeface="Calibri"/>
            </a:endParaRPr>
          </a:p>
          <a:p>
            <a:pPr marL="0" indent="0">
              <a:buNone/>
            </a:pPr>
            <a:endParaRPr lang="en-US" sz="2000" dirty="0"/>
          </a:p>
          <a:p>
            <a:r>
              <a:rPr lang="en-US" sz="2000">
                <a:ea typeface="+mn-lt"/>
                <a:cs typeface="+mn-lt"/>
              </a:rPr>
              <a:t>First Lieutenant Kevin L. Buss, (843) 228-6123, </a:t>
            </a:r>
            <a:r>
              <a:rPr lang="en-US" sz="2000" u="sng" dirty="0">
                <a:ea typeface="+mn-lt"/>
                <a:cs typeface="+mn-lt"/>
                <a:hlinkClick r:id="rId4"/>
              </a:rPr>
              <a:t>Kevin.buss@usmc.mil.</a:t>
            </a:r>
            <a:r>
              <a:rPr lang="en-US" sz="2000" dirty="0">
                <a:ea typeface="+mn-lt"/>
                <a:cs typeface="+mn-lt"/>
              </a:rPr>
              <a:t> </a:t>
            </a:r>
            <a:r>
              <a:rPr lang="en-US" sz="2000">
                <a:cs typeface="Calibri"/>
              </a:rPr>
              <a:t>(CommStrat/Public Affairs)</a:t>
            </a:r>
            <a:endParaRPr lang="en-US" sz="2000" dirty="0">
              <a:cs typeface="Calibri"/>
            </a:endParaRPr>
          </a:p>
          <a:p>
            <a:endParaRPr lang="en-US" sz="2000" dirty="0"/>
          </a:p>
          <a:p>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50931BFA-6F58-48EE-8BE7-D91A4FAD922F}" type="slidenum">
              <a:rPr lang="en-US" smtClean="0"/>
              <a:t>22</a:t>
            </a:fld>
            <a:endParaRPr lang="en-US" dirty="0"/>
          </a:p>
        </p:txBody>
      </p:sp>
    </p:spTree>
    <p:extLst>
      <p:ext uri="{BB962C8B-B14F-4D97-AF65-F5344CB8AC3E}">
        <p14:creationId xmlns:p14="http://schemas.microsoft.com/office/powerpoint/2010/main" val="1663254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Radon?</a:t>
            </a:r>
          </a:p>
        </p:txBody>
      </p:sp>
      <p:sp>
        <p:nvSpPr>
          <p:cNvPr id="3" name="Content Placeholder 2"/>
          <p:cNvSpPr>
            <a:spLocks noGrp="1"/>
          </p:cNvSpPr>
          <p:nvPr>
            <p:ph idx="1"/>
          </p:nvPr>
        </p:nvSpPr>
        <p:spPr>
          <a:xfrm>
            <a:off x="838201" y="1825625"/>
            <a:ext cx="5476874" cy="4351338"/>
          </a:xfrm>
        </p:spPr>
        <p:txBody>
          <a:bodyPr>
            <a:normAutofit fontScale="85000" lnSpcReduction="20000"/>
          </a:bodyPr>
          <a:lstStyle/>
          <a:p>
            <a:r>
              <a:rPr lang="en-US" sz="2000" dirty="0"/>
              <a:t>Radon is a naturally occurring, odorless, colorless radioactive gas that is released from rock, soil, and water as part of the natural decay of uranium (EPA 2013).</a:t>
            </a:r>
          </a:p>
          <a:p>
            <a:endParaRPr lang="en-US" sz="2000" dirty="0"/>
          </a:p>
          <a:p>
            <a:r>
              <a:rPr lang="en-US" sz="2000" dirty="0"/>
              <a:t>Due to radon being a single atom gas, unlike oxygen or nitrogen (O2 or N2), it can easily infiltrate buildings through cracks and voids in concrete, mortar, and sheetrock.</a:t>
            </a:r>
          </a:p>
          <a:p>
            <a:pPr marL="0" indent="0">
              <a:buNone/>
            </a:pPr>
            <a:endParaRPr lang="en-US" sz="2000" dirty="0"/>
          </a:p>
          <a:p>
            <a:r>
              <a:rPr lang="en-US" sz="2000" dirty="0"/>
              <a:t>Although elevated indoor radon can come from water supplies or building materials, almost always, the problem comes from radon emanation from the soil under or surrounding a building (EPA 2012).</a:t>
            </a:r>
          </a:p>
          <a:p>
            <a:pPr marL="0" indent="0">
              <a:buNone/>
            </a:pPr>
            <a:endParaRPr lang="en-US" sz="2000" dirty="0"/>
          </a:p>
          <a:p>
            <a:r>
              <a:rPr lang="en-US" sz="2000" dirty="0"/>
              <a:t>Radon is a cancer-causing radioactive gas that you cannot see, smell, or taste that comes from the soil beneath buildings and may accumulate indoors.</a:t>
            </a:r>
          </a:p>
          <a:p>
            <a:pPr marL="0" indent="0">
              <a:buNone/>
            </a:pPr>
            <a:endParaRPr lang="en-US" sz="2000" dirty="0"/>
          </a:p>
        </p:txBody>
      </p:sp>
      <p:pic>
        <p:nvPicPr>
          <p:cNvPr id="4" name="Picture 3"/>
          <p:cNvPicPr>
            <a:picLocks noChangeAspect="1"/>
          </p:cNvPicPr>
          <p:nvPr/>
        </p:nvPicPr>
        <p:blipFill>
          <a:blip r:embed="rId2"/>
          <a:stretch>
            <a:fillRect/>
          </a:stretch>
        </p:blipFill>
        <p:spPr>
          <a:xfrm>
            <a:off x="6350864" y="1825625"/>
            <a:ext cx="5574437" cy="3612236"/>
          </a:xfrm>
          <a:prstGeom prst="rect">
            <a:avLst/>
          </a:prstGeom>
        </p:spPr>
      </p:pic>
      <p:sp>
        <p:nvSpPr>
          <p:cNvPr id="5" name="TextBox 4"/>
          <p:cNvSpPr txBox="1"/>
          <p:nvPr/>
        </p:nvSpPr>
        <p:spPr>
          <a:xfrm>
            <a:off x="7314850" y="5437861"/>
            <a:ext cx="4148667" cy="246221"/>
          </a:xfrm>
          <a:prstGeom prst="rect">
            <a:avLst/>
          </a:prstGeom>
          <a:noFill/>
        </p:spPr>
        <p:txBody>
          <a:bodyPr wrap="square" rtlCol="0">
            <a:spAutoFit/>
          </a:bodyPr>
          <a:lstStyle/>
          <a:p>
            <a:pPr algn="ctr"/>
            <a:r>
              <a:rPr lang="en-US" sz="1000"/>
              <a:t>Source: </a:t>
            </a:r>
            <a:r>
              <a:rPr lang="en-US" sz="1000">
                <a:hlinkClick r:id="rId3"/>
              </a:rPr>
              <a:t>http://foundationhandbook.ornl.gov/handbook/section1-4.shtml</a:t>
            </a:r>
            <a:r>
              <a:rPr lang="en-US" sz="1000"/>
              <a:t> </a:t>
            </a:r>
            <a:endParaRPr lang="en-US" sz="1000" dirty="0"/>
          </a:p>
        </p:txBody>
      </p:sp>
      <p:sp>
        <p:nvSpPr>
          <p:cNvPr id="6" name="Slide Number Placeholder 5"/>
          <p:cNvSpPr>
            <a:spLocks noGrp="1"/>
          </p:cNvSpPr>
          <p:nvPr>
            <p:ph type="sldNum" sz="quarter" idx="12"/>
          </p:nvPr>
        </p:nvSpPr>
        <p:spPr/>
        <p:txBody>
          <a:bodyPr/>
          <a:lstStyle/>
          <a:p>
            <a:fld id="{50931BFA-6F58-48EE-8BE7-D91A4FAD922F}" type="slidenum">
              <a:rPr lang="en-US" smtClean="0"/>
              <a:t>3</a:t>
            </a:fld>
            <a:endParaRPr lang="en-US" dirty="0"/>
          </a:p>
        </p:txBody>
      </p:sp>
    </p:spTree>
    <p:extLst>
      <p:ext uri="{BB962C8B-B14F-4D97-AF65-F5344CB8AC3E}">
        <p14:creationId xmlns:p14="http://schemas.microsoft.com/office/powerpoint/2010/main" val="2463761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DCB5928-DC7D-4612-9922-441966E156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682C1161-1736-45EC-99B7-33F3CAE9D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84D4DDB8-B68F-45B0-9F62-C4279996F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1E0401-C40F-4B6B-AA77-58309E6CCD5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Why does radon enter a building?</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C5F528F-061B-4DDB-9A86-7059D97FD787}"/>
              </a:ext>
            </a:extLst>
          </p:cNvPr>
          <p:cNvPicPr>
            <a:picLocks noChangeAspect="1"/>
          </p:cNvPicPr>
          <p:nvPr/>
        </p:nvPicPr>
        <p:blipFill>
          <a:blip r:embed="rId2"/>
          <a:stretch>
            <a:fillRect/>
          </a:stretch>
        </p:blipFill>
        <p:spPr>
          <a:xfrm>
            <a:off x="5426868" y="771988"/>
            <a:ext cx="6408836" cy="4509921"/>
          </a:xfrm>
          <a:prstGeom prst="rect">
            <a:avLst/>
          </a:prstGeom>
        </p:spPr>
      </p:pic>
      <p:sp>
        <p:nvSpPr>
          <p:cNvPr id="6" name="TextBox 5">
            <a:extLst>
              <a:ext uri="{FF2B5EF4-FFF2-40B4-BE49-F238E27FC236}">
                <a16:creationId xmlns:a16="http://schemas.microsoft.com/office/drawing/2014/main" id="{0BA0FA42-5C43-4CA3-A861-E852D1D4F5FA}"/>
              </a:ext>
            </a:extLst>
          </p:cNvPr>
          <p:cNvSpPr txBox="1"/>
          <p:nvPr/>
        </p:nvSpPr>
        <p:spPr>
          <a:xfrm>
            <a:off x="5426868" y="5636525"/>
            <a:ext cx="6408836" cy="400110"/>
          </a:xfrm>
          <a:prstGeom prst="rect">
            <a:avLst/>
          </a:prstGeom>
          <a:noFill/>
        </p:spPr>
        <p:txBody>
          <a:bodyPr wrap="square" rtlCol="0">
            <a:spAutoFit/>
          </a:bodyPr>
          <a:lstStyle/>
          <a:p>
            <a:pPr algn="ctr"/>
            <a:r>
              <a:rPr lang="en-US" sz="2000" b="1" dirty="0"/>
              <a:t>It’s all about the pressure differentials.</a:t>
            </a:r>
          </a:p>
        </p:txBody>
      </p:sp>
      <p:sp>
        <p:nvSpPr>
          <p:cNvPr id="3" name="Slide Number Placeholder 2"/>
          <p:cNvSpPr>
            <a:spLocks noGrp="1"/>
          </p:cNvSpPr>
          <p:nvPr>
            <p:ph type="sldNum" sz="quarter" idx="12"/>
          </p:nvPr>
        </p:nvSpPr>
        <p:spPr/>
        <p:txBody>
          <a:bodyPr/>
          <a:lstStyle/>
          <a:p>
            <a:fld id="{50931BFA-6F58-48EE-8BE7-D91A4FAD922F}" type="slidenum">
              <a:rPr lang="en-US" smtClean="0"/>
              <a:t>4</a:t>
            </a:fld>
            <a:endParaRPr lang="en-US" dirty="0"/>
          </a:p>
        </p:txBody>
      </p:sp>
    </p:spTree>
    <p:extLst>
      <p:ext uri="{BB962C8B-B14F-4D97-AF65-F5344CB8AC3E}">
        <p14:creationId xmlns:p14="http://schemas.microsoft.com/office/powerpoint/2010/main" val="3607015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FC05D8C-B0D0-437F-9912-656F705AEA3E}"/>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600" kern="1200" dirty="0">
                <a:solidFill>
                  <a:schemeClr val="tx1"/>
                </a:solidFill>
                <a:latin typeface="+mj-lt"/>
                <a:ea typeface="+mj-ea"/>
                <a:cs typeface="+mj-cs"/>
              </a:rPr>
              <a:t>Why is Radon a Concern?</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338723C-23C2-4FA1-8629-D175BBC33A7B}"/>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dirty="0"/>
              <a:t>Radon decays into radioactive particles known as radon decay products.</a:t>
            </a:r>
          </a:p>
          <a:p>
            <a:r>
              <a:rPr lang="en-US" sz="2200" dirty="0"/>
              <a:t>These particles are easily inhaled and deposited in the lungs where they can damage sensitive lung tissue.</a:t>
            </a:r>
          </a:p>
        </p:txBody>
      </p:sp>
      <p:pic>
        <p:nvPicPr>
          <p:cNvPr id="7" name="Content Placeholder 6">
            <a:extLst>
              <a:ext uri="{FF2B5EF4-FFF2-40B4-BE49-F238E27FC236}">
                <a16:creationId xmlns:a16="http://schemas.microsoft.com/office/drawing/2014/main" id="{CD8BB6EB-707F-43EF-9FE9-3154C6A68179}"/>
              </a:ext>
            </a:extLst>
          </p:cNvPr>
          <p:cNvPicPr>
            <a:picLocks noGrp="1" noChangeAspect="1"/>
          </p:cNvPicPr>
          <p:nvPr>
            <p:ph sz="half" idx="2"/>
          </p:nvPr>
        </p:nvPicPr>
        <p:blipFill>
          <a:blip r:embed="rId2"/>
          <a:stretch>
            <a:fillRect/>
          </a:stretch>
        </p:blipFill>
        <p:spPr>
          <a:xfrm>
            <a:off x="4654296" y="1478478"/>
            <a:ext cx="6903720" cy="3901043"/>
          </a:xfrm>
          <a:prstGeom prst="rect">
            <a:avLst/>
          </a:prstGeom>
        </p:spPr>
      </p:pic>
      <p:sp>
        <p:nvSpPr>
          <p:cNvPr id="2" name="Slide Number Placeholder 1"/>
          <p:cNvSpPr>
            <a:spLocks noGrp="1"/>
          </p:cNvSpPr>
          <p:nvPr>
            <p:ph type="sldNum" sz="quarter" idx="12"/>
          </p:nvPr>
        </p:nvSpPr>
        <p:spPr/>
        <p:txBody>
          <a:bodyPr/>
          <a:lstStyle/>
          <a:p>
            <a:fld id="{50931BFA-6F58-48EE-8BE7-D91A4FAD922F}" type="slidenum">
              <a:rPr lang="en-US" smtClean="0"/>
              <a:t>5</a:t>
            </a:fld>
            <a:endParaRPr lang="en-US" dirty="0"/>
          </a:p>
        </p:txBody>
      </p:sp>
    </p:spTree>
    <p:extLst>
      <p:ext uri="{BB962C8B-B14F-4D97-AF65-F5344CB8AC3E}">
        <p14:creationId xmlns:p14="http://schemas.microsoft.com/office/powerpoint/2010/main" val="1527188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Why is Radon a Concern?</a:t>
            </a:r>
          </a:p>
        </p:txBody>
      </p:sp>
      <p:sp>
        <p:nvSpPr>
          <p:cNvPr id="3" name="Content Placeholder 2"/>
          <p:cNvSpPr>
            <a:spLocks noGrp="1"/>
          </p:cNvSpPr>
          <p:nvPr>
            <p:ph idx="1"/>
          </p:nvPr>
        </p:nvSpPr>
        <p:spPr>
          <a:xfrm>
            <a:off x="4504549" y="586855"/>
            <a:ext cx="7068752" cy="5950423"/>
          </a:xfrm>
        </p:spPr>
        <p:txBody>
          <a:bodyPr anchor="ctr">
            <a:normAutofit/>
          </a:bodyPr>
          <a:lstStyle/>
          <a:p>
            <a:endParaRPr lang="en-US" sz="1800" dirty="0" smtClean="0"/>
          </a:p>
          <a:p>
            <a:r>
              <a:rPr lang="en-US" sz="1800" dirty="0" smtClean="0"/>
              <a:t>Although </a:t>
            </a:r>
            <a:r>
              <a:rPr lang="en-US" sz="1800" dirty="0"/>
              <a:t>radon levels in outdoor air (≈0.2 picocuries/Liter (</a:t>
            </a:r>
            <a:r>
              <a:rPr lang="en-US" sz="1800" dirty="0" err="1"/>
              <a:t>pCi</a:t>
            </a:r>
            <a:r>
              <a:rPr lang="en-US" sz="1800" dirty="0"/>
              <a:t>/L)) pose a relatively low threat to human health, indoors, radon can accumulate to dangerous levels.</a:t>
            </a:r>
          </a:p>
          <a:p>
            <a:pPr marL="0" indent="0">
              <a:buNone/>
            </a:pPr>
            <a:endParaRPr lang="en-US" sz="1600" dirty="0"/>
          </a:p>
          <a:p>
            <a:r>
              <a:rPr lang="en-US" sz="1800" dirty="0"/>
              <a:t>Exposure to indoor radon is the second leading cause of lung cancer in the United States and the number one cause among nonsmokers (US Surgeon General 1989).</a:t>
            </a:r>
          </a:p>
          <a:p>
            <a:endParaRPr lang="en-US" sz="1600" dirty="0"/>
          </a:p>
          <a:p>
            <a:r>
              <a:rPr lang="en-US" sz="1800" dirty="0"/>
              <a:t>The US EPA has developed action levels of 4-20 </a:t>
            </a:r>
            <a:r>
              <a:rPr lang="en-US" sz="1800" dirty="0" err="1"/>
              <a:t>pCi</a:t>
            </a:r>
            <a:r>
              <a:rPr lang="en-US" sz="1800" dirty="0"/>
              <a:t>/L requiring mitigation within 2 years; and 20-200 </a:t>
            </a:r>
            <a:r>
              <a:rPr lang="en-US" sz="1800" dirty="0" err="1"/>
              <a:t>pCi</a:t>
            </a:r>
            <a:r>
              <a:rPr lang="en-US" sz="1800" dirty="0"/>
              <a:t>/L requiring mitigation within 6 months. </a:t>
            </a:r>
          </a:p>
          <a:p>
            <a:endParaRPr lang="en-US" sz="1600" dirty="0" smtClean="0"/>
          </a:p>
          <a:p>
            <a:r>
              <a:rPr lang="en-US" sz="1800" dirty="0" smtClean="0"/>
              <a:t>Basements and rooms on the ground floor typically have the highest levels of trapped indoor radon.</a:t>
            </a:r>
          </a:p>
          <a:p>
            <a:pPr marL="0" indent="0">
              <a:buNone/>
            </a:pPr>
            <a:endParaRPr lang="en-US" sz="1600" dirty="0" smtClean="0"/>
          </a:p>
          <a:p>
            <a:r>
              <a:rPr lang="en-US" sz="1800" dirty="0" smtClean="0"/>
              <a:t>HVAC systems impact the air distribution within a room and therefore, can significantly impact indoor radon levels without notice.</a:t>
            </a:r>
            <a:endParaRPr lang="en-US" sz="1800" dirty="0"/>
          </a:p>
          <a:p>
            <a:pPr marL="0" indent="0">
              <a:buNone/>
            </a:pPr>
            <a:endParaRPr lang="en-US" sz="1600" dirty="0"/>
          </a:p>
          <a:p>
            <a:pPr marL="0" indent="0">
              <a:buNone/>
            </a:pPr>
            <a:endParaRPr lang="en-US" sz="1600" dirty="0"/>
          </a:p>
          <a:p>
            <a:endParaRPr lang="en-US" sz="1400" dirty="0"/>
          </a:p>
        </p:txBody>
      </p:sp>
      <p:sp>
        <p:nvSpPr>
          <p:cNvPr id="4" name="Slide Number Placeholder 3"/>
          <p:cNvSpPr>
            <a:spLocks noGrp="1"/>
          </p:cNvSpPr>
          <p:nvPr>
            <p:ph type="sldNum" sz="quarter" idx="12"/>
          </p:nvPr>
        </p:nvSpPr>
        <p:spPr/>
        <p:txBody>
          <a:bodyPr/>
          <a:lstStyle/>
          <a:p>
            <a:fld id="{50931BFA-6F58-48EE-8BE7-D91A4FAD922F}" type="slidenum">
              <a:rPr lang="en-US" smtClean="0"/>
              <a:t>6</a:t>
            </a:fld>
            <a:endParaRPr lang="en-US" dirty="0"/>
          </a:p>
        </p:txBody>
      </p:sp>
    </p:spTree>
    <p:extLst>
      <p:ext uri="{BB962C8B-B14F-4D97-AF65-F5344CB8AC3E}">
        <p14:creationId xmlns:p14="http://schemas.microsoft.com/office/powerpoint/2010/main" val="2711945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EPA Map of Radon Zones (by County)</a:t>
            </a:r>
          </a:p>
        </p:txBody>
      </p:sp>
      <p:sp>
        <p:nvSpPr>
          <p:cNvPr id="3" name="Content Placeholder 2"/>
          <p:cNvSpPr>
            <a:spLocks noGrp="1"/>
          </p:cNvSpPr>
          <p:nvPr>
            <p:ph idx="1"/>
          </p:nvPr>
        </p:nvSpPr>
        <p:spPr>
          <a:xfrm>
            <a:off x="838200" y="1825625"/>
            <a:ext cx="4347949" cy="4351338"/>
          </a:xfrm>
        </p:spPr>
        <p:txBody>
          <a:bodyPr/>
          <a:lstStyle/>
          <a:p>
            <a:pPr marL="0" indent="0">
              <a:buNone/>
            </a:pPr>
            <a:endParaRPr lang="en-US" dirty="0">
              <a:solidFill>
                <a:srgbClr val="FF0000"/>
              </a:solidFill>
            </a:endParaRPr>
          </a:p>
          <a:p>
            <a:pPr marL="0" indent="0">
              <a:buNone/>
            </a:pPr>
            <a:r>
              <a:rPr lang="en-US" b="1" dirty="0">
                <a:solidFill>
                  <a:srgbClr val="FF0000"/>
                </a:solidFill>
              </a:rPr>
              <a:t>Zone 1   &gt; 4.0 </a:t>
            </a:r>
            <a:r>
              <a:rPr lang="en-US" b="1" dirty="0" err="1">
                <a:solidFill>
                  <a:srgbClr val="FF0000"/>
                </a:solidFill>
              </a:rPr>
              <a:t>pCi</a:t>
            </a:r>
            <a:r>
              <a:rPr lang="en-US" b="1" dirty="0">
                <a:solidFill>
                  <a:srgbClr val="FF0000"/>
                </a:solidFill>
              </a:rPr>
              <a:t>/L</a:t>
            </a:r>
          </a:p>
          <a:p>
            <a:pPr marL="0" indent="0">
              <a:buNone/>
            </a:pPr>
            <a:r>
              <a:rPr lang="en-US" b="1" dirty="0">
                <a:solidFill>
                  <a:schemeClr val="accent2"/>
                </a:solidFill>
              </a:rPr>
              <a:t>Zone 2   &gt; 2 &gt; 4.0 </a:t>
            </a:r>
            <a:r>
              <a:rPr lang="en-US" b="1" dirty="0" err="1">
                <a:solidFill>
                  <a:schemeClr val="accent2"/>
                </a:solidFill>
              </a:rPr>
              <a:t>pCi</a:t>
            </a:r>
            <a:r>
              <a:rPr lang="en-US" b="1" dirty="0">
                <a:solidFill>
                  <a:schemeClr val="accent2"/>
                </a:solidFill>
              </a:rPr>
              <a:t>/L</a:t>
            </a:r>
          </a:p>
          <a:p>
            <a:pPr marL="0" indent="0">
              <a:buNone/>
            </a:pPr>
            <a:r>
              <a:rPr lang="en-US" b="1" dirty="0">
                <a:solidFill>
                  <a:schemeClr val="accent4"/>
                </a:solidFill>
              </a:rPr>
              <a:t>Zone 3   &lt; 2.0 </a:t>
            </a:r>
            <a:r>
              <a:rPr lang="en-US" b="1" dirty="0" err="1">
                <a:solidFill>
                  <a:schemeClr val="accent4"/>
                </a:solidFill>
              </a:rPr>
              <a:t>pCi</a:t>
            </a:r>
            <a:r>
              <a:rPr lang="en-US" b="1" dirty="0">
                <a:solidFill>
                  <a:schemeClr val="accent4"/>
                </a:solidFill>
              </a:rPr>
              <a:t>/L</a:t>
            </a:r>
          </a:p>
          <a:p>
            <a:pPr marL="0" indent="0">
              <a:buNone/>
            </a:pPr>
            <a:endParaRPr lang="en-US" dirty="0"/>
          </a:p>
          <a:p>
            <a:pPr marL="0" indent="0">
              <a:buNone/>
            </a:pPr>
            <a:r>
              <a:rPr lang="en-US" dirty="0"/>
              <a:t>MCAS Beaufort is in a </a:t>
            </a:r>
            <a:r>
              <a:rPr lang="en-US" b="1" dirty="0"/>
              <a:t>Zone 3</a:t>
            </a:r>
            <a:r>
              <a:rPr lang="en-US" dirty="0"/>
              <a:t> area – </a:t>
            </a:r>
            <a:r>
              <a:rPr lang="en-US" i="1" dirty="0"/>
              <a:t>low risk area</a:t>
            </a:r>
          </a:p>
        </p:txBody>
      </p:sp>
      <p:pic>
        <p:nvPicPr>
          <p:cNvPr id="5" name="Picture 4"/>
          <p:cNvPicPr>
            <a:picLocks noChangeAspect="1"/>
          </p:cNvPicPr>
          <p:nvPr/>
        </p:nvPicPr>
        <p:blipFill>
          <a:blip r:embed="rId3"/>
          <a:stretch>
            <a:fillRect/>
          </a:stretch>
        </p:blipFill>
        <p:spPr>
          <a:xfrm>
            <a:off x="5186149" y="1487607"/>
            <a:ext cx="6601439" cy="5097408"/>
          </a:xfrm>
          <a:prstGeom prst="rect">
            <a:avLst/>
          </a:prstGeom>
        </p:spPr>
      </p:pic>
      <p:sp>
        <p:nvSpPr>
          <p:cNvPr id="4" name="Slide Number Placeholder 3"/>
          <p:cNvSpPr>
            <a:spLocks noGrp="1"/>
          </p:cNvSpPr>
          <p:nvPr>
            <p:ph type="sldNum" sz="quarter" idx="12"/>
          </p:nvPr>
        </p:nvSpPr>
        <p:spPr/>
        <p:txBody>
          <a:bodyPr/>
          <a:lstStyle/>
          <a:p>
            <a:fld id="{50931BFA-6F58-48EE-8BE7-D91A4FAD922F}" type="slidenum">
              <a:rPr lang="en-US" smtClean="0"/>
              <a:t>7</a:t>
            </a:fld>
            <a:endParaRPr lang="en-US" dirty="0"/>
          </a:p>
        </p:txBody>
      </p:sp>
    </p:spTree>
    <p:extLst>
      <p:ext uri="{BB962C8B-B14F-4D97-AF65-F5344CB8AC3E}">
        <p14:creationId xmlns:p14="http://schemas.microsoft.com/office/powerpoint/2010/main" val="4036371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Why are we </a:t>
            </a:r>
            <a:r>
              <a:rPr lang="en-US" sz="4800" dirty="0"/>
              <a:t>T</a:t>
            </a:r>
            <a:r>
              <a:rPr lang="en-US" sz="4800" dirty="0" smtClean="0"/>
              <a:t>esting for Radon?</a:t>
            </a:r>
            <a:endParaRPr lang="en-US" sz="4800" dirty="0"/>
          </a:p>
        </p:txBody>
      </p:sp>
      <p:sp>
        <p:nvSpPr>
          <p:cNvPr id="3" name="Content Placeholder 2"/>
          <p:cNvSpPr>
            <a:spLocks noGrp="1"/>
          </p:cNvSpPr>
          <p:nvPr>
            <p:ph idx="1"/>
          </p:nvPr>
        </p:nvSpPr>
        <p:spPr/>
        <p:txBody>
          <a:bodyPr>
            <a:normAutofit lnSpcReduction="10000"/>
          </a:bodyPr>
          <a:lstStyle/>
          <a:p>
            <a:r>
              <a:rPr lang="en-US" b="1" dirty="0" smtClean="0"/>
              <a:t>Navy Radon Policy </a:t>
            </a:r>
            <a:r>
              <a:rPr lang="en-US" dirty="0" smtClean="0"/>
              <a:t>(established in Chapter 25, Section 3.2 of OPNAV M-5090.1 (US Navy 2014) ) </a:t>
            </a:r>
          </a:p>
          <a:p>
            <a:pPr lvl="1">
              <a:buFont typeface="Wingdings" panose="05000000000000000000" pitchFamily="2" charset="2"/>
              <a:buChar char="Ø"/>
            </a:pPr>
            <a:r>
              <a:rPr lang="en-US" dirty="0"/>
              <a:t>Instructs all Navy installations to implement Navy Radon Assessment and Mitigation Program (NAVRAMP) worldwide</a:t>
            </a:r>
            <a:r>
              <a:rPr lang="en-US" dirty="0" smtClean="0"/>
              <a:t>.</a:t>
            </a:r>
          </a:p>
          <a:p>
            <a:r>
              <a:rPr lang="en-US" b="1" dirty="0" smtClean="0"/>
              <a:t>US Marine Corps Radon Policy </a:t>
            </a:r>
            <a:r>
              <a:rPr lang="en-US" dirty="0" smtClean="0"/>
              <a:t>(established in Volume 6, Chapter 3, Paragraph 0307 of MCO 5090.2 (11 June 2018))</a:t>
            </a:r>
          </a:p>
          <a:p>
            <a:pPr lvl="1">
              <a:buFont typeface="Wingdings" panose="05000000000000000000" pitchFamily="2" charset="2"/>
              <a:buChar char="Ø"/>
            </a:pPr>
            <a:r>
              <a:rPr lang="en-US" dirty="0" smtClean="0"/>
              <a:t>States that all Marine Corps installations must implement all phases of the NAVRAMP.</a:t>
            </a:r>
          </a:p>
          <a:p>
            <a:r>
              <a:rPr lang="en-US" dirty="0" smtClean="0"/>
              <a:t>As a precautionary action to ensure the health of its military personnel, civilians, and their families. This remains the primary concern of the Navy, Marine Corps, and the Commanding Officer.</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50931BFA-6F58-48EE-8BE7-D91A4FAD922F}" type="slidenum">
              <a:rPr lang="en-US" smtClean="0"/>
              <a:t>8</a:t>
            </a:fld>
            <a:endParaRPr lang="en-US" dirty="0"/>
          </a:p>
        </p:txBody>
      </p:sp>
    </p:spTree>
    <p:extLst>
      <p:ext uri="{BB962C8B-B14F-4D97-AF65-F5344CB8AC3E}">
        <p14:creationId xmlns:p14="http://schemas.microsoft.com/office/powerpoint/2010/main" val="2287498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Navy Radon Assessment and Mitigation Program (NAVRAMP) Overview</a:t>
            </a:r>
            <a:endParaRPr lang="en-US" dirty="0"/>
          </a:p>
        </p:txBody>
      </p:sp>
      <p:sp>
        <p:nvSpPr>
          <p:cNvPr id="3" name="Content Placeholder 2"/>
          <p:cNvSpPr>
            <a:spLocks noGrp="1"/>
          </p:cNvSpPr>
          <p:nvPr>
            <p:ph idx="1"/>
          </p:nvPr>
        </p:nvSpPr>
        <p:spPr/>
        <p:txBody>
          <a:bodyPr>
            <a:normAutofit/>
          </a:bodyPr>
          <a:lstStyle/>
          <a:p>
            <a:r>
              <a:rPr lang="en-US" dirty="0" smtClean="0"/>
              <a:t>The NAVRAMP overall objective: To test all Navy &amp; Marine Corps Installations worldwide using a sampling protocol that would ensure an overall 95% statistical confidence that no single building would have elevated radon potential.</a:t>
            </a:r>
          </a:p>
          <a:p>
            <a:r>
              <a:rPr lang="en-US" dirty="0"/>
              <a:t>Includes procedures for:</a:t>
            </a:r>
          </a:p>
          <a:p>
            <a:pPr lvl="1">
              <a:buFont typeface="Wingdings" panose="05000000000000000000" pitchFamily="2" charset="2"/>
              <a:buChar char="Ø"/>
            </a:pPr>
            <a:r>
              <a:rPr lang="en-US" dirty="0"/>
              <a:t>Implementation of radon resistant new construction</a:t>
            </a:r>
          </a:p>
          <a:p>
            <a:pPr lvl="1">
              <a:buFont typeface="Wingdings" panose="05000000000000000000" pitchFamily="2" charset="2"/>
              <a:buChar char="Ø"/>
            </a:pPr>
            <a:r>
              <a:rPr lang="en-US" dirty="0"/>
              <a:t>Radon testing</a:t>
            </a:r>
          </a:p>
          <a:p>
            <a:pPr lvl="1">
              <a:buFont typeface="Wingdings" panose="05000000000000000000" pitchFamily="2" charset="2"/>
              <a:buChar char="Ø"/>
            </a:pPr>
            <a:r>
              <a:rPr lang="en-US" dirty="0"/>
              <a:t>Radon mitigation (≥ 4 </a:t>
            </a:r>
            <a:r>
              <a:rPr lang="en-US" dirty="0" err="1"/>
              <a:t>pCi</a:t>
            </a:r>
            <a:r>
              <a:rPr lang="en-US" dirty="0"/>
              <a:t>/L)</a:t>
            </a:r>
          </a:p>
          <a:p>
            <a:pPr lvl="1">
              <a:buFont typeface="Wingdings" panose="05000000000000000000" pitchFamily="2" charset="2"/>
              <a:buChar char="Ø"/>
            </a:pPr>
            <a:r>
              <a:rPr lang="en-US" dirty="0"/>
              <a:t>Radon system maintenance (Buildings that have radon mitigation systems) </a:t>
            </a:r>
            <a:endParaRPr lang="en-US" dirty="0" smtClean="0"/>
          </a:p>
          <a:p>
            <a:r>
              <a:rPr lang="en-US" dirty="0"/>
              <a:t>Guidance document – Revised in January </a:t>
            </a:r>
            <a:r>
              <a:rPr lang="en-US" dirty="0" smtClean="0"/>
              <a:t>2017</a:t>
            </a:r>
          </a:p>
          <a:p>
            <a:pPr marL="457200" lvl="1" indent="0">
              <a:buNone/>
            </a:pPr>
            <a:endParaRPr lang="en-US" dirty="0"/>
          </a:p>
        </p:txBody>
      </p:sp>
      <p:sp>
        <p:nvSpPr>
          <p:cNvPr id="4" name="Slide Number Placeholder 3"/>
          <p:cNvSpPr>
            <a:spLocks noGrp="1"/>
          </p:cNvSpPr>
          <p:nvPr>
            <p:ph type="sldNum" sz="quarter" idx="12"/>
          </p:nvPr>
        </p:nvSpPr>
        <p:spPr/>
        <p:txBody>
          <a:bodyPr/>
          <a:lstStyle/>
          <a:p>
            <a:fld id="{50931BFA-6F58-48EE-8BE7-D91A4FAD922F}" type="slidenum">
              <a:rPr lang="en-US" smtClean="0"/>
              <a:t>9</a:t>
            </a:fld>
            <a:endParaRPr lang="en-US" dirty="0"/>
          </a:p>
        </p:txBody>
      </p:sp>
    </p:spTree>
    <p:extLst>
      <p:ext uri="{BB962C8B-B14F-4D97-AF65-F5344CB8AC3E}">
        <p14:creationId xmlns:p14="http://schemas.microsoft.com/office/powerpoint/2010/main" val="1068184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4EBFDE8F692743B4CD46C6B7E0584A" ma:contentTypeVersion="13" ma:contentTypeDescription="Create a new document." ma:contentTypeScope="" ma:versionID="0bf98d1efb02287697badf7c76cb7180">
  <xsd:schema xmlns:xsd="http://www.w3.org/2001/XMLSchema" xmlns:xs="http://www.w3.org/2001/XMLSchema" xmlns:p="http://schemas.microsoft.com/office/2006/metadata/properties" xmlns:ns2="e9874f5d-5450-4e11-b4b6-7a4a93d397a5" xmlns:ns3="9ebfdff3-9f90-403c-8992-190ce0567ff8" targetNamespace="http://schemas.microsoft.com/office/2006/metadata/properties" ma:root="true" ma:fieldsID="fcfeabd192d65f0223c3464c71061875" ns2:_="" ns3:_="">
    <xsd:import namespace="e9874f5d-5450-4e11-b4b6-7a4a93d397a5"/>
    <xsd:import namespace="9ebfdff3-9f90-403c-8992-190ce0567f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74f5d-5450-4e11-b4b6-7a4a93d397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bfdff3-9f90-403c-8992-190ce0567ff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1CC6A5-BAAA-4F39-A6CB-92798E342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874f5d-5450-4e11-b4b6-7a4a93d397a5"/>
    <ds:schemaRef ds:uri="9ebfdff3-9f90-403c-8992-190ce0567f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2B1E61-D5C6-441C-A1AE-2A96D9AD05DD}">
  <ds:schemaRefs>
    <ds:schemaRef ds:uri="http://schemas.microsoft.com/office/2006/documentManagement/types"/>
    <ds:schemaRef ds:uri="e9874f5d-5450-4e11-b4b6-7a4a93d397a5"/>
    <ds:schemaRef ds:uri="http://schemas.microsoft.com/office/infopath/2007/PartnerControls"/>
    <ds:schemaRef ds:uri="http://purl.org/dc/elements/1.1/"/>
    <ds:schemaRef ds:uri="http://schemas.microsoft.com/office/2006/metadata/properties"/>
    <ds:schemaRef ds:uri="http://purl.org/dc/terms/"/>
    <ds:schemaRef ds:uri="9ebfdff3-9f90-403c-8992-190ce0567ff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5EB62D7-E7D6-4D18-A628-3E1B034D1D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568</TotalTime>
  <Words>2019</Words>
  <Application>Microsoft Office PowerPoint</Application>
  <PresentationFormat>Widescreen</PresentationFormat>
  <Paragraphs>190</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Wingdings</vt:lpstr>
      <vt:lpstr>Office Theme</vt:lpstr>
      <vt:lpstr>Radon Testing Survey  for MCAS Beaufort</vt:lpstr>
      <vt:lpstr>Training Objectives</vt:lpstr>
      <vt:lpstr>What is Radon?</vt:lpstr>
      <vt:lpstr>Why does radon enter a building?</vt:lpstr>
      <vt:lpstr>Why is Radon a Concern?</vt:lpstr>
      <vt:lpstr>Why is Radon a Concern?</vt:lpstr>
      <vt:lpstr>EPA Map of Radon Zones (by County)</vt:lpstr>
      <vt:lpstr>Why are we Testing for Radon?</vt:lpstr>
      <vt:lpstr>Navy Radon Assessment and Mitigation Program (NAVRAMP) Overview</vt:lpstr>
      <vt:lpstr>NAVRAMP Radon Testing</vt:lpstr>
      <vt:lpstr>Radon Testing at MCAS Beaufort</vt:lpstr>
      <vt:lpstr>Radon Testing (continued)</vt:lpstr>
      <vt:lpstr>Radon Detection</vt:lpstr>
      <vt:lpstr>What does the Radon Detector Look Like?</vt:lpstr>
      <vt:lpstr>How does the Radon Detector Work?</vt:lpstr>
      <vt:lpstr>NAVRAMP Device Placement Criteria</vt:lpstr>
      <vt:lpstr>What Should I do if a Detector Falls on the Floor?</vt:lpstr>
      <vt:lpstr>How will the Radon Testing and Results be Communicated?</vt:lpstr>
      <vt:lpstr>Where can I find more Information about Radon?</vt:lpstr>
      <vt:lpstr>Summary</vt:lpstr>
      <vt:lpstr>Questions?</vt:lpstr>
      <vt:lpstr>Points of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Radon Testing Survey  for MCAS Beaufort</dc:title>
  <dc:creator>Kelso</dc:creator>
  <cp:lastModifiedBy>Timmerman CIV Kelsey A</cp:lastModifiedBy>
  <cp:revision>67</cp:revision>
  <dcterms:created xsi:type="dcterms:W3CDTF">2021-01-11T23:31:30Z</dcterms:created>
  <dcterms:modified xsi:type="dcterms:W3CDTF">2021-01-12T20:01:10Z</dcterms:modified>
</cp:coreProperties>
</file>